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7" r:id="rId3"/>
    <p:sldId id="306" r:id="rId4"/>
    <p:sldId id="304" r:id="rId5"/>
    <p:sldId id="307" r:id="rId6"/>
    <p:sldId id="309" r:id="rId7"/>
    <p:sldId id="310" r:id="rId8"/>
    <p:sldId id="259" r:id="rId9"/>
    <p:sldId id="312" r:id="rId10"/>
    <p:sldId id="311" r:id="rId11"/>
    <p:sldId id="776" r:id="rId12"/>
    <p:sldId id="781" r:id="rId13"/>
    <p:sldId id="260" r:id="rId14"/>
    <p:sldId id="305" r:id="rId15"/>
    <p:sldId id="777" r:id="rId16"/>
    <p:sldId id="780"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ACC97-7378-4D59-A8A0-DBA974C833D7}" v="154" dt="2022-07-21T11:25:26.211"/>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p:restoredTop sz="58537" autoAdjust="0"/>
  </p:normalViewPr>
  <p:slideViewPr>
    <p:cSldViewPr snapToGrid="0" snapToObjects="1">
      <p:cViewPr varScale="1">
        <p:scale>
          <a:sx n="45" d="100"/>
          <a:sy n="45" d="100"/>
        </p:scale>
        <p:origin x="14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C74D7-B747-A544-8AF3-0B2CD48366B7}" type="datetimeFigureOut">
              <a:rPr lang="es-ES" smtClean="0"/>
              <a:t>20/07/2022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E7F3-2854-5B40-84BD-7C1D6E3868AD}" type="slidenum">
              <a:rPr lang="es-ES" smtClean="0"/>
              <a:t>‹#›</a:t>
            </a:fld>
            <a:endParaRPr lang="es-ES"/>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DAB314C-51E1-3B47-BF9A-A96C4A90876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2072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E939F-8DC8-4A16-BB16-6F87D0B31FA0}" type="slidenum">
              <a:rPr lang="en-US" smtClean="0"/>
              <a:pPr/>
              <a:t>15</a:t>
            </a:fld>
            <a:endParaRPr lang="en-US"/>
          </a:p>
        </p:txBody>
      </p:sp>
    </p:spTree>
    <p:extLst>
      <p:ext uri="{BB962C8B-B14F-4D97-AF65-F5344CB8AC3E}">
        <p14:creationId xmlns:p14="http://schemas.microsoft.com/office/powerpoint/2010/main" val="124357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54EE4-CDB4-4DB5-8E7E-FB133D2C7C8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464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8 Priority Pillars of the Revised RMPFA: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Migration Governance;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Labour Migration and Education;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Diaspora Engagement;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Border Governance;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Irregular Migration;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Forced Displacement;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Internal Migration;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Times New Roman" panose="02020603050405020304" pitchFamily="18" charset="0"/>
                <a:ea typeface="Times New Roman" panose="02020603050405020304" pitchFamily="18" charset="0"/>
              </a:rPr>
              <a:t>Migration and Trade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u="sng" dirty="0"/>
              <a:t>11 Priority policies of the African Common Position on Migration and Development:</a:t>
            </a:r>
          </a:p>
          <a:p>
            <a:pPr marL="342900" lvl="0" indent="-342900">
              <a:lnSpc>
                <a:spcPts val="1465"/>
              </a:lnSpc>
              <a:spcBef>
                <a:spcPts val="370"/>
              </a:spcBef>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Migration</a:t>
            </a:r>
            <a:r>
              <a:rPr lang="en-US" sz="1800" spc="-1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and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Development:</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Migration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can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be an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effective</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tool</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for</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development.</a:t>
            </a:r>
          </a:p>
          <a:p>
            <a:pPr marL="342900" marR="68326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Human resource and the brain drain: brain drain is a handicap for sustainable</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development.</a:t>
            </a:r>
          </a:p>
          <a:p>
            <a:pPr marL="342900" marR="716915"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Labour migration: Regular, transparent and comprehensive labour migration</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policies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can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result</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in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benefits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for</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states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of</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origin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and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destination.</a:t>
            </a:r>
          </a:p>
          <a:p>
            <a:pPr marL="342900" marR="57277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Remittances: Remittances play a significant financial role in developing states,</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but</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there</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are</a:t>
            </a:r>
            <a:r>
              <a:rPr lang="en-US" sz="1800" spc="-1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difficulties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relating</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to</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the high</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cost</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of</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effecting</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remittances.</a:t>
            </a:r>
          </a:p>
          <a:p>
            <a:pPr marL="342900" marR="587375"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African Diaspora: Enhancing the involvement of the African Diaspora is a key</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aspect</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in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fostering</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the</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migration-development</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nexus.</a:t>
            </a:r>
          </a:p>
          <a:p>
            <a:pPr marL="342900" marR="47879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Migration and Peace, Security and Stability: Large spontaneous and unregulated</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migrant flows can have a significant impact on stability, security, and conflict</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prevention,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well</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good</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governance.</a:t>
            </a:r>
          </a:p>
          <a:p>
            <a:pPr marL="342900" marR="38862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Migration and Human Rights: Safeguarding the human rights of migrants is a</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fundamental component of a balanced migration management and implies the</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effective application of norms enshrined in human rights instruments as well as in</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instruments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related to the treatment of</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migrants.</a:t>
            </a:r>
          </a:p>
          <a:p>
            <a:pPr marL="342900" marR="66040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Migration and Gender: Given the increasing number of migrant women, their</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rights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and</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risks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of</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exploitation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should</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be</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given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particular</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attention.</a:t>
            </a:r>
          </a:p>
          <a:p>
            <a:pPr marL="342900" marR="704215"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Children and Youth: The special needs of children should be adhered to, and</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child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trafficking</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challenges</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addressed.</a:t>
            </a:r>
          </a:p>
          <a:p>
            <a:pPr marL="342900" lvl="0" indent="-342900">
              <a:lnSpc>
                <a:spcPts val="1465"/>
              </a:lnSpc>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Elderly:</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The</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needs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of</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elderly</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migrants</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need</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to</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be</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understood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and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catered</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to.</a:t>
            </a:r>
          </a:p>
          <a:p>
            <a:pPr marL="342900" marR="458470" lvl="0" indent="-342900">
              <a:buSzPts val="1200"/>
              <a:buFont typeface="Symbol" panose="05050102010706020507" pitchFamily="18" charset="2"/>
              <a:buChar char=""/>
              <a:tabLst>
                <a:tab pos="1096645" algn="l"/>
                <a:tab pos="1097280" algn="l"/>
              </a:tabLst>
            </a:pPr>
            <a:r>
              <a:rPr lang="en-US" sz="1800" dirty="0">
                <a:effectLst/>
                <a:latin typeface="Times New Roman" panose="02020603050405020304" pitchFamily="18" charset="0"/>
                <a:ea typeface="Symbol" panose="05050102010706020507" pitchFamily="18" charset="2"/>
                <a:cs typeface="Symbol" panose="05050102010706020507" pitchFamily="18" charset="2"/>
              </a:rPr>
              <a:t>Regional initiatives: There is a need to develop common regional policies within</a:t>
            </a:r>
            <a:r>
              <a:rPr lang="en-US" sz="1800" spc="-28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the RECs, and for more bilateral and multilateral efforts in labour migration</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cooperation</a:t>
            </a:r>
            <a:r>
              <a:rPr lang="en-US" sz="1800" spc="-10"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(AU</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2006,</a:t>
            </a:r>
            <a:r>
              <a:rPr lang="en-US" sz="1800" spc="-5" dirty="0">
                <a:effectLst/>
                <a:latin typeface="Times New Roman" panose="02020603050405020304" pitchFamily="18" charset="0"/>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Symbol" panose="05050102010706020507" pitchFamily="18" charset="2"/>
                <a:cs typeface="Symbol" panose="05050102010706020507" pitchFamily="18" charset="2"/>
              </a:rPr>
              <a:t>art.3).</a:t>
            </a:r>
          </a:p>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6</a:t>
            </a:fld>
            <a:endParaRPr lang="es-ES"/>
          </a:p>
        </p:txBody>
      </p:sp>
    </p:spTree>
    <p:extLst>
      <p:ext uri="{BB962C8B-B14F-4D97-AF65-F5344CB8AC3E}">
        <p14:creationId xmlns:p14="http://schemas.microsoft.com/office/powerpoint/2010/main" val="290012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7</a:t>
            </a:fld>
            <a:endParaRPr lang="es-ES"/>
          </a:p>
        </p:txBody>
      </p:sp>
    </p:spTree>
    <p:extLst>
      <p:ext uri="{BB962C8B-B14F-4D97-AF65-F5344CB8AC3E}">
        <p14:creationId xmlns:p14="http://schemas.microsoft.com/office/powerpoint/2010/main" val="426260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8</a:t>
            </a:fld>
            <a:endParaRPr lang="es-ES"/>
          </a:p>
        </p:txBody>
      </p:sp>
    </p:spTree>
    <p:extLst>
      <p:ext uri="{BB962C8B-B14F-4D97-AF65-F5344CB8AC3E}">
        <p14:creationId xmlns:p14="http://schemas.microsoft.com/office/powerpoint/2010/main" val="362106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9</a:t>
            </a:fld>
            <a:endParaRPr lang="es-ES"/>
          </a:p>
        </p:txBody>
      </p:sp>
    </p:spTree>
    <p:extLst>
      <p:ext uri="{BB962C8B-B14F-4D97-AF65-F5344CB8AC3E}">
        <p14:creationId xmlns:p14="http://schemas.microsoft.com/office/powerpoint/2010/main" val="56475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10</a:t>
            </a:fld>
            <a:endParaRPr lang="es-ES"/>
          </a:p>
        </p:txBody>
      </p:sp>
    </p:spTree>
    <p:extLst>
      <p:ext uri="{BB962C8B-B14F-4D97-AF65-F5344CB8AC3E}">
        <p14:creationId xmlns:p14="http://schemas.microsoft.com/office/powerpoint/2010/main" val="237368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54EE4-CDB4-4DB5-8E7E-FB133D2C7C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40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54EE4-CDB4-4DB5-8E7E-FB133D2C7C8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952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54EE4-CDB4-4DB5-8E7E-FB133D2C7C82}" type="slidenum">
              <a:rPr lang="en-US" smtClean="0"/>
              <a:pPr/>
              <a:t>14</a:t>
            </a:fld>
            <a:endParaRPr lang="en-US" dirty="0"/>
          </a:p>
        </p:txBody>
      </p:sp>
    </p:spTree>
    <p:extLst>
      <p:ext uri="{BB962C8B-B14F-4D97-AF65-F5344CB8AC3E}">
        <p14:creationId xmlns:p14="http://schemas.microsoft.com/office/powerpoint/2010/main" val="3579403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pic>
        <p:nvPicPr>
          <p:cNvPr id="5" name="Picture 4" descr="A picture containing text, clipart&#10;&#10;Description automatically generated">
            <a:extLst>
              <a:ext uri="{FF2B5EF4-FFF2-40B4-BE49-F238E27FC236}">
                <a16:creationId xmlns:a16="http://schemas.microsoft.com/office/drawing/2014/main" id="{872CB0AE-7A07-3F80-0C65-EB04D97B8EED}"/>
              </a:ext>
            </a:extLst>
          </p:cNvPr>
          <p:cNvPicPr>
            <a:picLocks noChangeAspect="1"/>
          </p:cNvPicPr>
          <p:nvPr userDrawn="1"/>
        </p:nvPicPr>
        <p:blipFill>
          <a:blip r:embed="rId3"/>
          <a:stretch>
            <a:fillRect/>
          </a:stretch>
        </p:blipFill>
        <p:spPr>
          <a:xfrm>
            <a:off x="10618304" y="345302"/>
            <a:ext cx="914400" cy="1066800"/>
          </a:xfrm>
          <a:prstGeom prst="rect">
            <a:avLst/>
          </a:prstGeom>
        </p:spPr>
      </p:pic>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692151"/>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731838" y="692150"/>
            <a:ext cx="4663122" cy="5221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008541"/>
            <a:ext cx="5859463" cy="290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a:xfrm>
            <a:off x="750929" y="692150"/>
            <a:ext cx="10925134" cy="1325563"/>
          </a:xfrm>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a:xfrm>
            <a:off x="770021" y="2285999"/>
            <a:ext cx="10925134" cy="36347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900" y="692150"/>
            <a:ext cx="2735263" cy="5221289"/>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772160" y="692150"/>
            <a:ext cx="7680959" cy="5221288"/>
          </a:xfrm>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297257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01004FD-590A-5346-BB78-BA65B149A7B1}"/>
              </a:ext>
            </a:extLst>
          </p:cNvPr>
          <p:cNvSpPr>
            <a:spLocks noGrp="1"/>
          </p:cNvSpPr>
          <p:nvPr>
            <p:ph type="ctrTitle" hasCustomPrompt="1"/>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dirty="0" err="1"/>
              <a:t>Thank</a:t>
            </a:r>
            <a:r>
              <a:rPr lang="es-ES" dirty="0"/>
              <a:t> </a:t>
            </a:r>
            <a:r>
              <a:rPr lang="es-ES" dirty="0" err="1"/>
              <a:t>you</a:t>
            </a:r>
            <a:r>
              <a:rPr lang="es-ES" dirty="0"/>
              <a:t>!</a:t>
            </a:r>
          </a:p>
        </p:txBody>
      </p:sp>
      <p:sp>
        <p:nvSpPr>
          <p:cNvPr id="8" name="Subtítulo 2">
            <a:extLst>
              <a:ext uri="{FF2B5EF4-FFF2-40B4-BE49-F238E27FC236}">
                <a16:creationId xmlns:a16="http://schemas.microsoft.com/office/drawing/2014/main" id="{ECF2EAA1-6FDF-4440-A983-0BA7232A7AC9}"/>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pic>
        <p:nvPicPr>
          <p:cNvPr id="4" name="Picture 3" descr="A picture containing text, clipart&#10;&#10;Description automatically generated">
            <a:extLst>
              <a:ext uri="{FF2B5EF4-FFF2-40B4-BE49-F238E27FC236}">
                <a16:creationId xmlns:a16="http://schemas.microsoft.com/office/drawing/2014/main" id="{938E1964-EED1-04BE-77B0-D7D5296E4082}"/>
              </a:ext>
            </a:extLst>
          </p:cNvPr>
          <p:cNvPicPr>
            <a:picLocks noChangeAspect="1"/>
          </p:cNvPicPr>
          <p:nvPr userDrawn="1"/>
        </p:nvPicPr>
        <p:blipFill>
          <a:blip r:embed="rId3"/>
          <a:stretch>
            <a:fillRect/>
          </a:stretch>
        </p:blipFill>
        <p:spPr>
          <a:xfrm>
            <a:off x="10618304" y="345302"/>
            <a:ext cx="914400" cy="1066800"/>
          </a:xfrm>
          <a:prstGeom prst="rect">
            <a:avLst/>
          </a:prstGeom>
        </p:spPr>
      </p:pic>
    </p:spTree>
    <p:extLst>
      <p:ext uri="{BB962C8B-B14F-4D97-AF65-F5344CB8AC3E}">
        <p14:creationId xmlns:p14="http://schemas.microsoft.com/office/powerpoint/2010/main" val="189785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de-DE" dirty="0"/>
          </a:p>
        </p:txBody>
      </p:sp>
      <p:sp>
        <p:nvSpPr>
          <p:cNvPr id="6" name="Foliennummernplatzhalter 4">
            <a:extLst>
              <a:ext uri="{FF2B5EF4-FFF2-40B4-BE49-F238E27FC236}">
                <a16:creationId xmlns:a16="http://schemas.microsoft.com/office/drawing/2014/main" id="{847BAC72-0EED-4F55-A65C-288D119EADBA}"/>
              </a:ext>
            </a:extLst>
          </p:cNvPr>
          <p:cNvSpPr>
            <a:spLocks noGrp="1"/>
          </p:cNvSpPr>
          <p:nvPr>
            <p:ph type="sldNum" sz="quarter" idx="4"/>
          </p:nvPr>
        </p:nvSpPr>
        <p:spPr>
          <a:xfrm>
            <a:off x="4673600" y="6548183"/>
            <a:ext cx="2844800" cy="149101"/>
          </a:xfrm>
          <a:prstGeom prst="rect">
            <a:avLst/>
          </a:prstGeom>
        </p:spPr>
        <p:txBody>
          <a:bodyPr vert="horz" lIns="91440" tIns="45720" rIns="91440" bIns="45720" rtlCol="0" anchor="ctr"/>
          <a:lstStyle>
            <a:lvl1pPr algn="ctr">
              <a:defRPr sz="1000">
                <a:solidFill>
                  <a:schemeClr val="tx1">
                    <a:tint val="75000"/>
                  </a:schemeClr>
                </a:solidFill>
              </a:defRPr>
            </a:lvl1pPr>
          </a:lstStyle>
          <a:p>
            <a:fld id="{653F9D7B-7FAE-7F4C-A00E-50D35689FC72}" type="slidenum">
              <a:rPr lang="en-US" smtClean="0">
                <a:solidFill>
                  <a:srgbClr val="676767">
                    <a:tint val="75000"/>
                  </a:srgbClr>
                </a:solidFill>
              </a:rPr>
              <a:pPr/>
              <a:t>‹#›</a:t>
            </a:fld>
            <a:endParaRPr lang="en-US">
              <a:solidFill>
                <a:srgbClr val="676767">
                  <a:tint val="75000"/>
                </a:srgbClr>
              </a:solidFill>
            </a:endParaRPr>
          </a:p>
        </p:txBody>
      </p:sp>
      <p:sp>
        <p:nvSpPr>
          <p:cNvPr id="8" name="Inhaltsplatzhalter 7">
            <a:extLst>
              <a:ext uri="{FF2B5EF4-FFF2-40B4-BE49-F238E27FC236}">
                <a16:creationId xmlns:a16="http://schemas.microsoft.com/office/drawing/2014/main" id="{509B5444-06AA-4B7E-BD37-2AA4CC7BDCD9}"/>
              </a:ext>
            </a:extLst>
          </p:cNvPr>
          <p:cNvSpPr>
            <a:spLocks noGrp="1"/>
          </p:cNvSpPr>
          <p:nvPr>
            <p:ph sz="quarter" idx="10"/>
          </p:nvPr>
        </p:nvSpPr>
        <p:spPr>
          <a:xfrm>
            <a:off x="531446" y="1268413"/>
            <a:ext cx="11129108" cy="51181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2219330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54315" y="692150"/>
            <a:ext cx="10699186" cy="1325563"/>
          </a:xfrm>
        </p:spPr>
        <p:txBody>
          <a:bodyPr anchor="t" anchorCtr="0"/>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286000"/>
            <a:ext cx="10699186" cy="363474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7" name="Marcador de número de diapositiva 8">
            <a:extLst>
              <a:ext uri="{FF2B5EF4-FFF2-40B4-BE49-F238E27FC236}">
                <a16:creationId xmlns:a16="http://schemas.microsoft.com/office/drawing/2014/main" id="{94DDFC8D-5163-DF4D-A697-BB03DAA77A4A}"/>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37832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692150"/>
            <a:ext cx="10729870" cy="2852737"/>
          </a:xfrm>
        </p:spPr>
        <p:txBody>
          <a:bodyPr anchor="t" anchorCtr="0"/>
          <a:lstStyle>
            <a:lvl1pPr>
              <a:defRPr sz="6000"/>
            </a:lvl1pPr>
          </a:lstStyle>
          <a:p>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3810001"/>
            <a:ext cx="10729870" cy="211582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39858" y="2275840"/>
            <a:ext cx="5249779" cy="36375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42038" y="2275840"/>
            <a:ext cx="5304184" cy="36375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38636" y="692150"/>
            <a:ext cx="10714728"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203087"/>
            <a:ext cx="5289003" cy="8351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4" y="3223577"/>
            <a:ext cx="5289003" cy="268986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203087"/>
            <a:ext cx="5302602" cy="8351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1" y="3223577"/>
            <a:ext cx="5302603" cy="268986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731838" y="692150"/>
            <a:ext cx="4040187" cy="1407007"/>
          </a:xfrm>
        </p:spPr>
        <p:txBody>
          <a:bodyPr anchor="t" anchorCtr="0"/>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925045" y="695326"/>
            <a:ext cx="3368992" cy="51736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731838" y="2275840"/>
            <a:ext cx="4040187" cy="35931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7" y="692150"/>
            <a:ext cx="3013105" cy="2439988"/>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429000"/>
            <a:ext cx="3013104" cy="2439988"/>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692150"/>
            <a:ext cx="4687323" cy="1408534"/>
          </a:xfrm>
        </p:spPr>
        <p:txBody>
          <a:bodyPr anchor="t" anchorCtr="0"/>
          <a:lstStyle>
            <a:lvl1pPr>
              <a:defRPr sz="3200"/>
            </a:lvl1pPr>
          </a:lstStyle>
          <a:p>
            <a:r>
              <a:rPr lang="es-ES"/>
              <a:t>Haga clic para modificar el estilo de título del patrón</a:t>
            </a:r>
            <a:endParaRPr lang="es-ES" dirty="0"/>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59120" y="714375"/>
            <a:ext cx="5801043" cy="5199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275840"/>
            <a:ext cx="4687323" cy="36375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a:xfrm>
            <a:off x="11338867" y="6076347"/>
            <a:ext cx="450935" cy="365125"/>
          </a:xfrm>
          <a:prstGeom prst="rect">
            <a:avLst/>
          </a:prstGeom>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50929" y="692150"/>
            <a:ext cx="1069014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285999"/>
            <a:ext cx="10690142" cy="3634741"/>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
        <p:nvSpPr>
          <p:cNvPr id="8" name="Marcador de número de diapositiva 8">
            <a:extLst>
              <a:ext uri="{FF2B5EF4-FFF2-40B4-BE49-F238E27FC236}">
                <a16:creationId xmlns:a16="http://schemas.microsoft.com/office/drawing/2014/main" id="{9AED8B2C-7FB5-D34D-8ED5-945F57C2D4A5}"/>
              </a:ext>
            </a:extLst>
          </p:cNvPr>
          <p:cNvSpPr>
            <a:spLocks noGrp="1"/>
          </p:cNvSpPr>
          <p:nvPr>
            <p:ph type="sldNum" sz="quarter" idx="4"/>
          </p:nvPr>
        </p:nvSpPr>
        <p:spPr>
          <a:xfrm>
            <a:off x="11338867" y="6076347"/>
            <a:ext cx="450935" cy="365125"/>
          </a:xfrm>
          <a:prstGeom prst="rect">
            <a:avLst/>
          </a:prstGeom>
        </p:spPr>
        <p:txBody>
          <a:bodyPr anchor="b"/>
          <a:lstStyle>
            <a:lvl1pPr algn="ctr">
              <a:defRPr sz="1200"/>
            </a:lvl1pPr>
          </a:lstStyle>
          <a:p>
            <a:fld id="{A85EF1E5-F080-0048-9372-CF230FDE727D}" type="slidenum">
              <a:rPr lang="es-ES" smtClean="0"/>
              <a:pPr/>
              <a:t>‹#›</a:t>
            </a:fld>
            <a:endParaRPr lang="es-ES"/>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pos="72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A8711-2D34-2245-9944-00F75D2A444D}"/>
              </a:ext>
            </a:extLst>
          </p:cNvPr>
          <p:cNvSpPr>
            <a:spLocks noGrp="1"/>
          </p:cNvSpPr>
          <p:nvPr>
            <p:ph type="ctrTitle"/>
          </p:nvPr>
        </p:nvSpPr>
        <p:spPr>
          <a:xfrm>
            <a:off x="469557" y="1412102"/>
            <a:ext cx="6712639" cy="1567240"/>
          </a:xfrm>
        </p:spPr>
        <p:txBody>
          <a:bodyPr>
            <a:normAutofit fontScale="90000"/>
          </a:bodyPr>
          <a:lstStyle/>
          <a:p>
            <a:r>
              <a:rPr lang="en-US" dirty="0"/>
              <a:t>African Migration Governance in Action</a:t>
            </a:r>
            <a:endParaRPr lang="it-IT" dirty="0"/>
          </a:p>
        </p:txBody>
      </p:sp>
      <p:sp>
        <p:nvSpPr>
          <p:cNvPr id="3" name="Sottotitolo 2">
            <a:extLst>
              <a:ext uri="{FF2B5EF4-FFF2-40B4-BE49-F238E27FC236}">
                <a16:creationId xmlns:a16="http://schemas.microsoft.com/office/drawing/2014/main" id="{B3FA248D-9C9D-B843-A7D3-2777E4473725}"/>
              </a:ext>
            </a:extLst>
          </p:cNvPr>
          <p:cNvSpPr>
            <a:spLocks noGrp="1"/>
          </p:cNvSpPr>
          <p:nvPr>
            <p:ph type="subTitle" idx="1"/>
          </p:nvPr>
        </p:nvSpPr>
        <p:spPr>
          <a:xfrm>
            <a:off x="469557" y="3098044"/>
            <a:ext cx="5150536" cy="1567240"/>
          </a:xfrm>
        </p:spPr>
        <p:txBody>
          <a:bodyPr/>
          <a:lstStyle/>
          <a:p>
            <a:r>
              <a:rPr lang="en-US" dirty="0"/>
              <a:t>Policy frameworks and legislative instruments of Regional Economic Communities</a:t>
            </a:r>
            <a:endParaRPr lang="it-IT" dirty="0"/>
          </a:p>
        </p:txBody>
      </p:sp>
    </p:spTree>
    <p:extLst>
      <p:ext uri="{BB962C8B-B14F-4D97-AF65-F5344CB8AC3E}">
        <p14:creationId xmlns:p14="http://schemas.microsoft.com/office/powerpoint/2010/main" val="81533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0" y="262281"/>
            <a:ext cx="11378685" cy="553998"/>
          </a:xfrm>
        </p:spPr>
        <p:txBody>
          <a:bodyPr>
            <a:normAutofit fontScale="90000"/>
          </a:bodyPr>
          <a:lstStyle/>
          <a:p>
            <a:r>
              <a:rPr lang="it-IT" dirty="0"/>
              <a:t>Key RECs Policies on Migration/Displacement </a:t>
            </a:r>
          </a:p>
        </p:txBody>
      </p:sp>
      <p:sp>
        <p:nvSpPr>
          <p:cNvPr id="4" name="Segnaposto numero diapositiva 3">
            <a:extLst>
              <a:ext uri="{FF2B5EF4-FFF2-40B4-BE49-F238E27FC236}">
                <a16:creationId xmlns:a16="http://schemas.microsoft.com/office/drawing/2014/main" id="{E9FD4CAB-8495-C94C-9CD8-A3D8FDDC376A}"/>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10</a:t>
            </a:fld>
            <a:endParaRPr lang="es-ES" dirty="0"/>
          </a:p>
        </p:txBody>
      </p:sp>
      <p:sp>
        <p:nvSpPr>
          <p:cNvPr id="6" name="Rectangle 3">
            <a:extLst>
              <a:ext uri="{FF2B5EF4-FFF2-40B4-BE49-F238E27FC236}">
                <a16:creationId xmlns:a16="http://schemas.microsoft.com/office/drawing/2014/main" id="{A1E18810-8EAF-77FE-AFEE-51844F10258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hteck 4">
            <a:extLst>
              <a:ext uri="{FF2B5EF4-FFF2-40B4-BE49-F238E27FC236}">
                <a16:creationId xmlns:a16="http://schemas.microsoft.com/office/drawing/2014/main" id="{6341AE5C-DDA3-FE54-A5DE-896B0A2A373E}"/>
              </a:ext>
            </a:extLst>
          </p:cNvPr>
          <p:cNvSpPr/>
          <p:nvPr/>
        </p:nvSpPr>
        <p:spPr bwMode="auto">
          <a:xfrm>
            <a:off x="5797143" y="2311504"/>
            <a:ext cx="2479928" cy="4417908"/>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latin typeface="Arial"/>
                <a:ea typeface="+mn-ea"/>
                <a:cs typeface="+mn-cs"/>
              </a:rPr>
              <a:t>5 MS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Only Tunisia gives citizens from the other member states free access to its territory</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Activities within the region have been ‘frozen’ over the past years, mainly due to lack of political will among member states</a:t>
            </a:r>
          </a:p>
        </p:txBody>
      </p:sp>
      <p:sp>
        <p:nvSpPr>
          <p:cNvPr id="11" name="Rechteck 8">
            <a:extLst>
              <a:ext uri="{FF2B5EF4-FFF2-40B4-BE49-F238E27FC236}">
                <a16:creationId xmlns:a16="http://schemas.microsoft.com/office/drawing/2014/main" id="{7B031CB0-CA3F-FA7D-814A-1CB8B0FF7399}"/>
              </a:ext>
            </a:extLst>
          </p:cNvPr>
          <p:cNvSpPr/>
          <p:nvPr/>
        </p:nvSpPr>
        <p:spPr bwMode="auto">
          <a:xfrm>
            <a:off x="3087599" y="2311505"/>
            <a:ext cx="2479928" cy="4417907"/>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11 MS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Primary focus on Peace, security and stability, Infrastructures, and Environment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The 1983 Protocol on Freedom of Movement is yet to come into force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2013 regional migration policy-Implementation low</a:t>
            </a:r>
          </a:p>
        </p:txBody>
      </p:sp>
      <p:sp>
        <p:nvSpPr>
          <p:cNvPr id="14" name="Rechteck 13">
            <a:extLst>
              <a:ext uri="{FF2B5EF4-FFF2-40B4-BE49-F238E27FC236}">
                <a16:creationId xmlns:a16="http://schemas.microsoft.com/office/drawing/2014/main" id="{BC0F3ABF-CBE8-4752-9F36-F9E6BDA754B5}"/>
              </a:ext>
            </a:extLst>
          </p:cNvPr>
          <p:cNvSpPr/>
          <p:nvPr/>
        </p:nvSpPr>
        <p:spPr bwMode="auto">
          <a:xfrm>
            <a:off x="8506687" y="2311503"/>
            <a:ext cx="2835072" cy="441790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7 Active MS. </a:t>
            </a:r>
            <a:endParaRPr lang="en-US" sz="1600" kern="0" dirty="0">
              <a:solidFill>
                <a:prstClr val="black"/>
              </a:solidFill>
              <a:latin typeface="Arial"/>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Free movement Protocol Adopted in 202</a:t>
            </a:r>
            <a:r>
              <a:rPr lang="en-US" sz="1600" kern="0" dirty="0">
                <a:solidFill>
                  <a:prstClr val="black"/>
                </a:solidFill>
                <a:latin typeface="Arial"/>
              </a:rPr>
              <a:t>1-Awaiting ratification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2012 Regional Migration Policy</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2017 Nairobi Declaration on Somalia Refugee and Plan of Action</a:t>
            </a:r>
          </a:p>
        </p:txBody>
      </p:sp>
      <p:sp>
        <p:nvSpPr>
          <p:cNvPr id="16" name="Rechteck 8">
            <a:extLst>
              <a:ext uri="{FF2B5EF4-FFF2-40B4-BE49-F238E27FC236}">
                <a16:creationId xmlns:a16="http://schemas.microsoft.com/office/drawing/2014/main" id="{907A235D-235F-A8ED-B09E-3A2E038CD9D8}"/>
              </a:ext>
            </a:extLst>
          </p:cNvPr>
          <p:cNvSpPr/>
          <p:nvPr/>
        </p:nvSpPr>
        <p:spPr bwMode="auto">
          <a:xfrm>
            <a:off x="378055" y="2294190"/>
            <a:ext cx="2479928" cy="4435222"/>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15 MS</a:t>
            </a:r>
          </a:p>
          <a:p>
            <a:pPr marL="285750" indent="-285750" defTabSz="457200">
              <a:buFont typeface="Arial" panose="020B0604020202020204" pitchFamily="34" charset="0"/>
              <a:buChar char="•"/>
            </a:pPr>
            <a:r>
              <a:rPr lang="en-US" sz="1600" kern="0" dirty="0">
                <a:solidFill>
                  <a:prstClr val="black"/>
                </a:solidFill>
              </a:rPr>
              <a:t>SADC is primarily focused on security issues, despite the prevalent nature of labour migration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1996 Free Movement of Persons protocol reviewed in 2005 but yet to come into force.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6 of the required 10 MS have ratified the protocol.</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Draft Regional Policy Framework on Management of Asylum Seekers &amp; Refugees in place</a:t>
            </a:r>
          </a:p>
        </p:txBody>
      </p:sp>
      <p:sp>
        <p:nvSpPr>
          <p:cNvPr id="17" name="Rechteck 8">
            <a:extLst>
              <a:ext uri="{FF2B5EF4-FFF2-40B4-BE49-F238E27FC236}">
                <a16:creationId xmlns:a16="http://schemas.microsoft.com/office/drawing/2014/main" id="{6C481034-1CD8-D12A-9FFF-CC1FCB67F9F3}"/>
              </a:ext>
            </a:extLst>
          </p:cNvPr>
          <p:cNvSpPr/>
          <p:nvPr/>
        </p:nvSpPr>
        <p:spPr bwMode="auto">
          <a:xfrm>
            <a:off x="1037743" y="1676007"/>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SADC</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1" name="Rechteck 8">
            <a:extLst>
              <a:ext uri="{FF2B5EF4-FFF2-40B4-BE49-F238E27FC236}">
                <a16:creationId xmlns:a16="http://schemas.microsoft.com/office/drawing/2014/main" id="{AAC8F198-F920-58AD-05A5-019E9CB499DB}"/>
              </a:ext>
            </a:extLst>
          </p:cNvPr>
          <p:cNvSpPr/>
          <p:nvPr/>
        </p:nvSpPr>
        <p:spPr bwMode="auto">
          <a:xfrm>
            <a:off x="3696861" y="1665323"/>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600" b="1" kern="0" dirty="0">
                <a:solidFill>
                  <a:prstClr val="black"/>
                </a:solidFill>
                <a:latin typeface="Arial"/>
              </a:rPr>
              <a:t>ECCAS</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2" name="Rechteck 8">
            <a:extLst>
              <a:ext uri="{FF2B5EF4-FFF2-40B4-BE49-F238E27FC236}">
                <a16:creationId xmlns:a16="http://schemas.microsoft.com/office/drawing/2014/main" id="{2AA2F3BD-5E7A-7749-90BE-B2B22DAC7716}"/>
              </a:ext>
            </a:extLst>
          </p:cNvPr>
          <p:cNvSpPr/>
          <p:nvPr/>
        </p:nvSpPr>
        <p:spPr bwMode="auto">
          <a:xfrm>
            <a:off x="9343947" y="1655403"/>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600" b="1" kern="0" dirty="0">
                <a:solidFill>
                  <a:prstClr val="black"/>
                </a:solidFill>
                <a:latin typeface="Arial"/>
              </a:rPr>
              <a:t>IGAD</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3" name="Rechteck 8">
            <a:extLst>
              <a:ext uri="{FF2B5EF4-FFF2-40B4-BE49-F238E27FC236}">
                <a16:creationId xmlns:a16="http://schemas.microsoft.com/office/drawing/2014/main" id="{D61A7829-FE25-D8B2-23DC-C47C0944AD95}"/>
              </a:ext>
            </a:extLst>
          </p:cNvPr>
          <p:cNvSpPr/>
          <p:nvPr/>
        </p:nvSpPr>
        <p:spPr bwMode="auto">
          <a:xfrm>
            <a:off x="6456831" y="1655404"/>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AMU</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1173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4630E-9083-42C2-B034-289C28EA0814}"/>
              </a:ext>
            </a:extLst>
          </p:cNvPr>
          <p:cNvSpPr>
            <a:spLocks noGrp="1"/>
          </p:cNvSpPr>
          <p:nvPr>
            <p:ph type="title"/>
          </p:nvPr>
        </p:nvSpPr>
        <p:spPr>
          <a:xfrm>
            <a:off x="750929" y="434975"/>
            <a:ext cx="10690142" cy="1325563"/>
          </a:xfrm>
        </p:spPr>
        <p:txBody>
          <a:bodyPr>
            <a:normAutofit/>
          </a:bodyPr>
          <a:lstStyle/>
          <a:p>
            <a:pPr>
              <a:defRPr/>
            </a:pPr>
            <a:r>
              <a:rPr lang="de-DE" sz="2400" dirty="0">
                <a:latin typeface="Arial"/>
              </a:rPr>
              <a:t>Migration and Displacement in the IGAD Region</a:t>
            </a:r>
          </a:p>
        </p:txBody>
      </p:sp>
      <p:sp>
        <p:nvSpPr>
          <p:cNvPr id="30" name="Textplatzhalter 13">
            <a:extLst>
              <a:ext uri="{FF2B5EF4-FFF2-40B4-BE49-F238E27FC236}">
                <a16:creationId xmlns:a16="http://schemas.microsoft.com/office/drawing/2014/main" id="{83C5F820-3446-4F4D-9A5D-C64EAD699946}"/>
              </a:ext>
            </a:extLst>
          </p:cNvPr>
          <p:cNvSpPr txBox="1">
            <a:spLocks/>
          </p:cNvSpPr>
          <p:nvPr/>
        </p:nvSpPr>
        <p:spPr>
          <a:xfrm>
            <a:off x="1071564" y="1200151"/>
            <a:ext cx="8358186" cy="4386262"/>
          </a:xfrm>
          <a:prstGeom prst="rect">
            <a:avLst/>
          </a:prstGeom>
          <a:solidFill>
            <a:schemeClr val="bg1"/>
          </a:solidFill>
          <a:ln>
            <a:solidFill>
              <a:schemeClr val="tx1"/>
            </a:solidFill>
          </a:ln>
        </p:spPr>
        <p:txBody>
          <a:bodyPr vert="horz" lIns="108000" tIns="72000" rIns="108000" bIns="72000" rtlCol="0" anchor="ctr">
            <a:noAutofit/>
          </a:bodyPr>
          <a:lstStyle>
            <a:lvl1pPr marL="0" indent="0" algn="l" defTabSz="914400" rtl="0" eaLnBrk="0" fontAlgn="base" latinLnBrk="0" hangingPunct="0">
              <a:lnSpc>
                <a:spcPct val="120000"/>
              </a:lnSpc>
              <a:spcBef>
                <a:spcPts val="600"/>
              </a:spcBef>
              <a:spcAft>
                <a:spcPct val="0"/>
              </a:spcAft>
              <a:buSzPct val="120000"/>
              <a:buFont typeface="Franklin Gothic Book" pitchFamily="34" charset="0"/>
              <a:buNone/>
              <a:defRPr lang="en-US" sz="1600" b="1" kern="1200" dirty="0" smtClean="0">
                <a:solidFill>
                  <a:schemeClr val="tx1"/>
                </a:solidFill>
                <a:latin typeface="+mn-lt"/>
                <a:ea typeface="ＭＳ Ｐゴシック" charset="0"/>
                <a:cs typeface="+mn-cs"/>
              </a:defRPr>
            </a:lvl1pPr>
            <a:lvl2pPr marL="180000" indent="-180000" algn="l" defTabSz="914400" rtl="0" eaLnBrk="0" fontAlgn="base" latinLnBrk="0" hangingPunct="0">
              <a:lnSpc>
                <a:spcPct val="120000"/>
              </a:lnSpc>
              <a:spcBef>
                <a:spcPts val="600"/>
              </a:spcBef>
              <a:spcAft>
                <a:spcPct val="0"/>
              </a:spcAft>
              <a:buSzPct val="120000"/>
              <a:buFont typeface="Arial" panose="020B0604020202020204" pitchFamily="34" charset="0"/>
              <a:buChar char="›"/>
              <a:defRPr lang="en-US" sz="1600" kern="1200" dirty="0" smtClean="0">
                <a:solidFill>
                  <a:schemeClr val="tx1"/>
                </a:solidFill>
                <a:latin typeface="+mn-lt"/>
                <a:ea typeface="ＭＳ Ｐゴシック" charset="0"/>
                <a:cs typeface="+mn-cs"/>
              </a:defRPr>
            </a:lvl2pPr>
            <a:lvl3pPr marL="538163" indent="-180000" algn="l" defTabSz="914400" rtl="0" eaLnBrk="0" fontAlgn="base" latinLnBrk="0" hangingPunct="0">
              <a:lnSpc>
                <a:spcPct val="120000"/>
              </a:lnSpc>
              <a:spcBef>
                <a:spcPts val="600"/>
              </a:spcBef>
              <a:spcAft>
                <a:spcPct val="0"/>
              </a:spcAft>
              <a:buSzPct val="120000"/>
              <a:buFont typeface="Arial" panose="020B0604020202020204" pitchFamily="34" charset="0"/>
              <a:buChar char="›"/>
              <a:defRPr lang="en-US" sz="1600" kern="1200" dirty="0" smtClean="0">
                <a:solidFill>
                  <a:schemeClr val="tx1"/>
                </a:solidFill>
                <a:latin typeface="+mn-lt"/>
                <a:ea typeface="ＭＳ Ｐゴシック" charset="0"/>
                <a:cs typeface="+mn-cs"/>
              </a:defRPr>
            </a:lvl3pPr>
            <a:lvl4pPr marL="180000" indent="-180000" algn="l" defTabSz="914400" rtl="0" eaLnBrk="0" fontAlgn="base" latinLnBrk="0" hangingPunct="0">
              <a:lnSpc>
                <a:spcPct val="110000"/>
              </a:lnSpc>
              <a:spcBef>
                <a:spcPts val="600"/>
              </a:spcBef>
              <a:spcAft>
                <a:spcPct val="0"/>
              </a:spcAft>
              <a:buSzPct val="120000"/>
              <a:buFont typeface="Arial" panose="020B0604020202020204" pitchFamily="34" charset="0"/>
              <a:buChar char="›"/>
              <a:defRPr lang="en-US" sz="1400" kern="1200" baseline="0" dirty="0" smtClean="0">
                <a:solidFill>
                  <a:schemeClr val="tx1"/>
                </a:solidFill>
                <a:latin typeface="+mn-lt"/>
                <a:ea typeface="ＭＳ Ｐゴシック" charset="0"/>
                <a:cs typeface="+mn-cs"/>
              </a:defRPr>
            </a:lvl4pPr>
            <a:lvl5pPr marL="538163" indent="-180000" algn="l" defTabSz="914400" rtl="0" eaLnBrk="0" fontAlgn="base" latinLnBrk="0" hangingPunct="0">
              <a:lnSpc>
                <a:spcPct val="110000"/>
              </a:lnSpc>
              <a:spcBef>
                <a:spcPts val="600"/>
              </a:spcBef>
              <a:spcAft>
                <a:spcPct val="0"/>
              </a:spcAft>
              <a:buSzPct val="120000"/>
              <a:buFont typeface="Arial" panose="020B0604020202020204" pitchFamily="34" charset="0"/>
              <a:buChar char="›"/>
              <a:defRPr lang="de-DE" sz="1400" kern="1200" baseline="0" dirty="0">
                <a:solidFill>
                  <a:schemeClr val="tx1"/>
                </a:solidFill>
                <a:latin typeface="+mn-lt"/>
                <a:ea typeface="ＭＳ Ｐゴシック" charset="0"/>
                <a:cs typeface="+mn-cs"/>
              </a:defRPr>
            </a:lvl5pPr>
            <a:lvl6pPr marL="180000" indent="-180000" algn="l" defTabSz="914400" rtl="0" eaLnBrk="1" latinLnBrk="0" hangingPunct="1">
              <a:lnSpc>
                <a:spcPct val="110000"/>
              </a:lnSpc>
              <a:spcBef>
                <a:spcPts val="400"/>
              </a:spcBef>
              <a:buFont typeface="Arial" panose="020B0604020202020204" pitchFamily="34" charset="0"/>
              <a:buChar char="›"/>
              <a:defRPr sz="1200" kern="1200">
                <a:solidFill>
                  <a:schemeClr val="tx1"/>
                </a:solidFill>
                <a:latin typeface="+mn-lt"/>
                <a:ea typeface="+mn-ea"/>
                <a:cs typeface="+mn-cs"/>
              </a:defRPr>
            </a:lvl6pPr>
            <a:lvl7pPr marL="538163" indent="-180000" algn="l" defTabSz="914400" rtl="0" eaLnBrk="1" latinLnBrk="0" hangingPunct="1">
              <a:lnSpc>
                <a:spcPct val="110000"/>
              </a:lnSpc>
              <a:spcBef>
                <a:spcPts val="400"/>
              </a:spcBef>
              <a:buFont typeface="Arial" panose="020B0604020202020204" pitchFamily="34" charset="0"/>
              <a:buChar char="›"/>
              <a:defRPr sz="1200" kern="1200">
                <a:solidFill>
                  <a:schemeClr val="tx1"/>
                </a:solidFill>
                <a:latin typeface="+mn-lt"/>
                <a:ea typeface="+mn-ea"/>
                <a:cs typeface="+mn-cs"/>
              </a:defRPr>
            </a:lvl7pPr>
            <a:lvl8pPr marL="180000" indent="-18000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8pPr>
            <a:lvl9pPr marL="540000" indent="-18000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9pPr>
          </a:lstStyle>
          <a:p>
            <a:pPr marL="285750" indent="-285750">
              <a:lnSpc>
                <a:spcPct val="150000"/>
              </a:lnSpc>
              <a:buFontTx/>
              <a:buChar char="-"/>
              <a:defRPr/>
            </a:pPr>
            <a:r>
              <a:rPr lang="en-GB" sz="1800" b="0" dirty="0">
                <a:solidFill>
                  <a:prstClr val="black"/>
                </a:solidFill>
              </a:rPr>
              <a:t>A region of historical migration</a:t>
            </a:r>
          </a:p>
          <a:p>
            <a:pPr marL="285750" indent="-285750">
              <a:lnSpc>
                <a:spcPct val="150000"/>
              </a:lnSpc>
              <a:buFontTx/>
              <a:buChar char="-"/>
              <a:defRPr/>
            </a:pPr>
            <a:r>
              <a:rPr lang="en-GB" sz="1800" b="0" dirty="0">
                <a:solidFill>
                  <a:prstClr val="black"/>
                </a:solidFill>
              </a:rPr>
              <a:t>Different drivers of migration and displacement- mixed migration</a:t>
            </a:r>
          </a:p>
          <a:p>
            <a:pPr marL="285750" indent="-285750">
              <a:lnSpc>
                <a:spcPct val="150000"/>
              </a:lnSpc>
              <a:buFontTx/>
              <a:buChar char="-"/>
              <a:defRPr/>
            </a:pPr>
            <a:r>
              <a:rPr lang="en-GB" sz="1800" b="0" dirty="0">
                <a:solidFill>
                  <a:prstClr val="black"/>
                </a:solidFill>
              </a:rPr>
              <a:t>Region of cross border trade that’s not considered “regular” </a:t>
            </a:r>
          </a:p>
          <a:p>
            <a:pPr marL="285750" indent="-285750">
              <a:lnSpc>
                <a:spcPct val="150000"/>
              </a:lnSpc>
              <a:buFontTx/>
              <a:buChar char="-"/>
              <a:defRPr/>
            </a:pPr>
            <a:r>
              <a:rPr lang="en-GB" sz="1800" b="0" dirty="0">
                <a:solidFill>
                  <a:prstClr val="black"/>
                </a:solidFill>
              </a:rPr>
              <a:t>No widespread “free movement “ regime </a:t>
            </a:r>
          </a:p>
          <a:p>
            <a:pPr marL="285750" indent="-285750">
              <a:lnSpc>
                <a:spcPct val="150000"/>
              </a:lnSpc>
              <a:buFontTx/>
              <a:buChar char="-"/>
              <a:defRPr/>
            </a:pPr>
            <a:r>
              <a:rPr lang="en-GB" sz="1800" b="0" dirty="0">
                <a:solidFill>
                  <a:prstClr val="black"/>
                </a:solidFill>
              </a:rPr>
              <a:t>The reality of recurrent drought disasters </a:t>
            </a:r>
          </a:p>
          <a:p>
            <a:pPr marL="285750" indent="-285750">
              <a:lnSpc>
                <a:spcPct val="150000"/>
              </a:lnSpc>
              <a:buFontTx/>
              <a:buChar char="-"/>
              <a:defRPr/>
            </a:pPr>
            <a:r>
              <a:rPr lang="en-GB" sz="1800" b="0" dirty="0">
                <a:solidFill>
                  <a:prstClr val="black"/>
                </a:solidFill>
              </a:rPr>
              <a:t>Protracted displacement averaging 11 years</a:t>
            </a:r>
          </a:p>
          <a:p>
            <a:pPr marL="285750" indent="-285750">
              <a:lnSpc>
                <a:spcPct val="150000"/>
              </a:lnSpc>
              <a:buFontTx/>
              <a:buChar char="-"/>
              <a:defRPr/>
            </a:pPr>
            <a:r>
              <a:rPr lang="en-GB" sz="1800" b="0" dirty="0">
                <a:solidFill>
                  <a:prstClr val="black"/>
                </a:solidFill>
              </a:rPr>
              <a:t>Migration movements are within the region, to the Gulf, Europe and South Africa.</a:t>
            </a:r>
          </a:p>
        </p:txBody>
      </p:sp>
    </p:spTree>
    <p:extLst>
      <p:ext uri="{BB962C8B-B14F-4D97-AF65-F5344CB8AC3E}">
        <p14:creationId xmlns:p14="http://schemas.microsoft.com/office/powerpoint/2010/main" val="19759723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188445-3990-CF94-68FF-4F210ACF711C}"/>
              </a:ext>
            </a:extLst>
          </p:cNvPr>
          <p:cNvSpPr>
            <a:spLocks noGrp="1"/>
          </p:cNvSpPr>
          <p:nvPr>
            <p:ph type="sldNum" sz="quarter" idx="4"/>
          </p:nvPr>
        </p:nvSpPr>
        <p:spPr/>
        <p:txBody>
          <a:bodyPr/>
          <a:lstStyle/>
          <a:p>
            <a:fld id="{653F9D7B-7FAE-7F4C-A00E-50D35689FC72}" type="slidenum">
              <a:rPr lang="en-US" smtClean="0">
                <a:solidFill>
                  <a:srgbClr val="676767">
                    <a:tint val="75000"/>
                  </a:srgbClr>
                </a:solidFill>
              </a:rPr>
              <a:pPr/>
              <a:t>12</a:t>
            </a:fld>
            <a:endParaRPr lang="en-US">
              <a:solidFill>
                <a:srgbClr val="676767">
                  <a:tint val="75000"/>
                </a:srgbClr>
              </a:solidFill>
            </a:endParaRPr>
          </a:p>
        </p:txBody>
      </p:sp>
      <p:sp>
        <p:nvSpPr>
          <p:cNvPr id="6" name="Title 1">
            <a:extLst>
              <a:ext uri="{FF2B5EF4-FFF2-40B4-BE49-F238E27FC236}">
                <a16:creationId xmlns:a16="http://schemas.microsoft.com/office/drawing/2014/main" id="{E5BCF536-1D0C-D41D-2AF9-04EE2088DA0E}"/>
              </a:ext>
            </a:extLst>
          </p:cNvPr>
          <p:cNvSpPr txBox="1">
            <a:spLocks/>
          </p:cNvSpPr>
          <p:nvPr/>
        </p:nvSpPr>
        <p:spPr>
          <a:xfrm>
            <a:off x="1759051" y="1984609"/>
            <a:ext cx="9528074" cy="1214728"/>
          </a:xfrm>
          <a:prstGeom prst="rect">
            <a:avLst/>
          </a:prstGeom>
        </p:spPr>
        <p:txBody>
          <a:bodyPr vert="horz" lIns="91440" tIns="45720" rIns="91440" bIns="45720" rtlCol="0" anchor="t">
            <a:noAutofit/>
          </a:bodyPr>
          <a:lstStyle>
            <a:lvl1pPr algn="ctr" defTabSz="457200" rtl="0" eaLnBrk="1" latinLnBrk="0" hangingPunct="1">
              <a:spcBef>
                <a:spcPct val="0"/>
              </a:spcBef>
              <a:buNone/>
              <a:defRPr sz="2400" kern="1200" cap="all">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a:ln>
                  <a:noFill/>
                </a:ln>
                <a:solidFill>
                  <a:schemeClr val="tx1"/>
                </a:solidFill>
                <a:effectLst/>
                <a:uLnTx/>
                <a:uFillTx/>
                <a:latin typeface="Arial"/>
                <a:ea typeface="+mj-ea"/>
                <a:cs typeface="+mj-cs"/>
              </a:rPr>
              <a:t>An overview of Migration and Displacement in The IGAD region</a:t>
            </a:r>
            <a:endParaRPr kumimoji="0" lang="en-GB" sz="2800" b="1" i="0" u="none" strike="noStrike" kern="1200" cap="all" spc="0" normalizeH="0" baseline="0" noProof="0" dirty="0">
              <a:ln>
                <a:noFill/>
              </a:ln>
              <a:solidFill>
                <a:schemeClr val="tx1"/>
              </a:solidFill>
              <a:effectLst/>
              <a:uLnTx/>
              <a:uFillTx/>
              <a:latin typeface="Arial"/>
              <a:ea typeface="+mj-ea"/>
              <a:cs typeface="+mj-cs"/>
            </a:endParaRPr>
          </a:p>
        </p:txBody>
      </p:sp>
    </p:spTree>
    <p:extLst>
      <p:ext uri="{BB962C8B-B14F-4D97-AF65-F5344CB8AC3E}">
        <p14:creationId xmlns:p14="http://schemas.microsoft.com/office/powerpoint/2010/main" val="20176413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F86664-ACF5-4626-BB6E-35629202C7D9}"/>
              </a:ext>
            </a:extLst>
          </p:cNvPr>
          <p:cNvSpPr txBox="1"/>
          <p:nvPr/>
        </p:nvSpPr>
        <p:spPr>
          <a:xfrm>
            <a:off x="2160399" y="1790820"/>
            <a:ext cx="3730829" cy="342401"/>
          </a:xfrm>
          <a:prstGeom prst="rect">
            <a:avLst/>
          </a:prstGeom>
          <a:solidFill>
            <a:schemeClr val="accent1"/>
          </a:solidFill>
        </p:spPr>
        <p:txBody>
          <a:bodyPr wrap="square">
            <a:spAutoFit/>
          </a:bodyPr>
          <a:lstStyle>
            <a:defPPr>
              <a:defRPr lang="en-US"/>
            </a:defPPr>
            <a:lvl1pPr marL="342900" marR="0" lvl="0" indent="-342900" fontAlgn="base">
              <a:lnSpc>
                <a:spcPct val="100000"/>
              </a:lnSpc>
              <a:spcBef>
                <a:spcPct val="0"/>
              </a:spcBef>
              <a:spcAft>
                <a:spcPct val="0"/>
              </a:spcAft>
              <a:buClrTx/>
              <a:buSzTx/>
              <a:buFont typeface="Arial" panose="020B0604020202020204" pitchFamily="34" charset="0"/>
              <a:buChar char="•"/>
              <a:tabLst/>
              <a:defRPr kumimoji="1" sz="2400" b="0" i="0" u="none" strike="noStrike" kern="0" cap="none" spc="0" normalizeH="0" baseline="0">
                <a:ln>
                  <a:noFill/>
                </a:ln>
                <a:solidFill>
                  <a:prstClr val="black">
                    <a:lumMod val="95000"/>
                    <a:lumOff val="5000"/>
                  </a:prstClr>
                </a:solidFill>
                <a:effectLst/>
                <a:uLnTx/>
                <a:uFillTx/>
                <a:ea typeface="ＭＳ Ｐゴシック" pitchFamily="34" charset="-128"/>
              </a:defRPr>
            </a:lvl1pPr>
          </a:lstStyle>
          <a:p>
            <a:pPr marL="0" indent="0" defTabSz="371475">
              <a:buNone/>
            </a:pPr>
            <a:r>
              <a:rPr lang="en-US" sz="1625" dirty="0">
                <a:solidFill>
                  <a:schemeClr val="tx1"/>
                </a:solidFill>
              </a:rPr>
              <a:t>Three main Migration routes:</a:t>
            </a:r>
          </a:p>
        </p:txBody>
      </p:sp>
      <p:sp>
        <p:nvSpPr>
          <p:cNvPr id="6" name="Rectangle 5">
            <a:extLst>
              <a:ext uri="{FF2B5EF4-FFF2-40B4-BE49-F238E27FC236}">
                <a16:creationId xmlns:a16="http://schemas.microsoft.com/office/drawing/2014/main" id="{06C0F26A-81A2-41E3-A8BD-144A0432651C}"/>
              </a:ext>
            </a:extLst>
          </p:cNvPr>
          <p:cNvSpPr/>
          <p:nvPr/>
        </p:nvSpPr>
        <p:spPr>
          <a:xfrm>
            <a:off x="2010146" y="2202560"/>
            <a:ext cx="4085855" cy="2292935"/>
          </a:xfrm>
          <a:prstGeom prst="rect">
            <a:avLst/>
          </a:prstGeom>
        </p:spPr>
        <p:txBody>
          <a:bodyPr wrap="square">
            <a:spAutoFit/>
          </a:bodyPr>
          <a:lstStyle/>
          <a:p>
            <a:pPr marL="232172" indent="-232172" defTabSz="371475">
              <a:buFont typeface="Arial" panose="020B0604020202020204" pitchFamily="34" charset="0"/>
              <a:buChar char="•"/>
            </a:pPr>
            <a:r>
              <a:rPr lang="en-US" sz="1300" b="1" dirty="0">
                <a:solidFill>
                  <a:prstClr val="black"/>
                </a:solidFill>
              </a:rPr>
              <a:t>The Eastern Route (gulf of Aden migration route): </a:t>
            </a:r>
            <a:r>
              <a:rPr lang="en-US" sz="1300" dirty="0">
                <a:solidFill>
                  <a:prstClr val="black"/>
                </a:solidFill>
              </a:rPr>
              <a:t>through Djibouti, Northern Somalia, Yemen and eventually to KSA and other Gulf countries. </a:t>
            </a:r>
          </a:p>
          <a:p>
            <a:pPr marL="603647" lvl="1" indent="-232172" defTabSz="371475">
              <a:buFont typeface="Arial" panose="020B0604020202020204" pitchFamily="34" charset="0"/>
              <a:buChar char="•"/>
            </a:pPr>
            <a:r>
              <a:rPr lang="en-US" sz="1300" i="1" dirty="0">
                <a:solidFill>
                  <a:srgbClr val="404040"/>
                </a:solidFill>
              </a:rPr>
              <a:t>Experiencing reversed flows from Yemen; including Yemenis, TCNs, and returning Ethiopians and Somalis</a:t>
            </a:r>
          </a:p>
          <a:p>
            <a:pPr marL="232172" indent="-232172" defTabSz="371475">
              <a:buFont typeface="Arial" panose="020B0604020202020204" pitchFamily="34" charset="0"/>
              <a:buChar char="•"/>
            </a:pPr>
            <a:r>
              <a:rPr lang="en-US" sz="1300" b="1" dirty="0">
                <a:solidFill>
                  <a:prstClr val="black"/>
                </a:solidFill>
              </a:rPr>
              <a:t>The Northern Route: </a:t>
            </a:r>
            <a:r>
              <a:rPr lang="en-US" sz="1300" dirty="0">
                <a:solidFill>
                  <a:prstClr val="black"/>
                </a:solidFill>
              </a:rPr>
              <a:t>through Sudan, Libya, Egypt into Europe.</a:t>
            </a:r>
          </a:p>
          <a:p>
            <a:pPr marL="232172" indent="-232172" defTabSz="371475">
              <a:buFont typeface="Arial" panose="020B0604020202020204" pitchFamily="34" charset="0"/>
              <a:buChar char="•"/>
            </a:pPr>
            <a:r>
              <a:rPr lang="en-US" sz="1300" b="1" dirty="0">
                <a:solidFill>
                  <a:prstClr val="black"/>
                </a:solidFill>
              </a:rPr>
              <a:t>The Southern Route: </a:t>
            </a:r>
            <a:r>
              <a:rPr lang="en-US" sz="1300" dirty="0">
                <a:solidFill>
                  <a:srgbClr val="404040"/>
                </a:solidFill>
              </a:rPr>
              <a:t>through Kenya, Tanzania, Zambia, Malawi and South Africa</a:t>
            </a:r>
          </a:p>
        </p:txBody>
      </p:sp>
      <p:pic>
        <p:nvPicPr>
          <p:cNvPr id="7" name="Picture 2">
            <a:extLst>
              <a:ext uri="{FF2B5EF4-FFF2-40B4-BE49-F238E27FC236}">
                <a16:creationId xmlns:a16="http://schemas.microsoft.com/office/drawing/2014/main" id="{45BB6E59-5284-4B0A-A0B4-606E2A195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814916"/>
            <a:ext cx="3260954" cy="37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a:xfrm>
            <a:off x="4940300" y="5886986"/>
            <a:ext cx="2311400" cy="121145"/>
          </a:xfrm>
        </p:spPr>
        <p:txBody>
          <a:bodyPr/>
          <a:lstStyle/>
          <a:p>
            <a:fld id="{653F9D7B-7FAE-7F4C-A00E-50D35689FC72}" type="slidenum">
              <a:rPr lang="en-US" smtClean="0">
                <a:solidFill>
                  <a:srgbClr val="676767">
                    <a:tint val="75000"/>
                  </a:srgbClr>
                </a:solidFill>
              </a:rPr>
              <a:pPr/>
              <a:t>13</a:t>
            </a:fld>
            <a:endParaRPr lang="en-US">
              <a:solidFill>
                <a:srgbClr val="676767">
                  <a:tint val="75000"/>
                </a:srgbClr>
              </a:solidFill>
            </a:endParaRPr>
          </a:p>
        </p:txBody>
      </p:sp>
      <p:sp>
        <p:nvSpPr>
          <p:cNvPr id="10" name="Titel 1">
            <a:extLst>
              <a:ext uri="{FF2B5EF4-FFF2-40B4-BE49-F238E27FC236}">
                <a16:creationId xmlns:a16="http://schemas.microsoft.com/office/drawing/2014/main" id="{C0D4630E-9083-42C2-B034-289C28EA0814}"/>
              </a:ext>
            </a:extLst>
          </p:cNvPr>
          <p:cNvSpPr txBox="1">
            <a:spLocks/>
          </p:cNvSpPr>
          <p:nvPr/>
        </p:nvSpPr>
        <p:spPr>
          <a:xfrm>
            <a:off x="1433527" y="756434"/>
            <a:ext cx="8915400" cy="615697"/>
          </a:xfrm>
          <a:prstGeom prst="rect">
            <a:avLst/>
          </a:prstGeom>
        </p:spPr>
        <p:txBody>
          <a:bodyPr vert="horz" lIns="74295" tIns="37148" rIns="74295" bIns="37148" rtlCol="0" anchor="t">
            <a:normAutofit fontScale="25000" lnSpcReduction="20000"/>
          </a:bodyPr>
          <a:lstStyle>
            <a:lvl1pPr algn="l" defTabSz="457200" rtl="0" eaLnBrk="1" latinLnBrk="0" hangingPunct="1">
              <a:spcBef>
                <a:spcPct val="0"/>
              </a:spcBef>
              <a:buNone/>
              <a:defRPr sz="2800" kern="1200" cap="all">
                <a:solidFill>
                  <a:srgbClr val="00833F"/>
                </a:solidFill>
                <a:latin typeface="+mj-lt"/>
                <a:ea typeface="+mj-ea"/>
                <a:cs typeface="+mj-cs"/>
              </a:defRPr>
            </a:lvl1pPr>
          </a:lstStyle>
          <a:p>
            <a:pPr>
              <a:lnSpc>
                <a:spcPts val="1625"/>
              </a:lnSpc>
            </a:pPr>
            <a:endParaRPr lang="en-GB" sz="7800" dirty="0">
              <a:solidFill>
                <a:schemeClr val="tx1"/>
              </a:solidFill>
            </a:endParaRPr>
          </a:p>
          <a:p>
            <a:pPr>
              <a:lnSpc>
                <a:spcPts val="1625"/>
              </a:lnSpc>
            </a:pPr>
            <a:r>
              <a:rPr lang="en-GB" sz="7800" dirty="0">
                <a:solidFill>
                  <a:schemeClr val="tx1"/>
                </a:solidFill>
              </a:rPr>
              <a:t>Key migration trends</a:t>
            </a:r>
          </a:p>
          <a:p>
            <a:pPr algn="ctr">
              <a:lnSpc>
                <a:spcPts val="1625"/>
              </a:lnSpc>
            </a:pPr>
            <a:endParaRPr lang="en-GB" sz="5200" dirty="0">
              <a:solidFill>
                <a:schemeClr val="tx1"/>
              </a:solidFill>
            </a:endParaRPr>
          </a:p>
          <a:p>
            <a:pPr algn="ctr">
              <a:lnSpc>
                <a:spcPts val="1625"/>
              </a:lnSpc>
            </a:pPr>
            <a:r>
              <a:rPr lang="en-GB" sz="5200" dirty="0">
                <a:solidFill>
                  <a:schemeClr val="tx1"/>
                </a:solidFill>
              </a:rPr>
              <a:t>Migration movements are within the region, to the Gulf, Europe and South  Africa</a:t>
            </a:r>
            <a:r>
              <a:rPr lang="en-GB" sz="7800" dirty="0">
                <a:solidFill>
                  <a:schemeClr val="tx1"/>
                </a:solidFill>
              </a:rPr>
              <a:t>.</a:t>
            </a:r>
          </a:p>
          <a:p>
            <a:pPr algn="ctr"/>
            <a:r>
              <a:rPr lang="en-US" sz="1950" dirty="0">
                <a:solidFill>
                  <a:schemeClr val="tx1"/>
                </a:solidFill>
              </a:rPr>
              <a:t> </a:t>
            </a:r>
          </a:p>
        </p:txBody>
      </p:sp>
    </p:spTree>
    <p:extLst>
      <p:ext uri="{BB962C8B-B14F-4D97-AF65-F5344CB8AC3E}">
        <p14:creationId xmlns:p14="http://schemas.microsoft.com/office/powerpoint/2010/main" val="3842413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4630E-9083-42C2-B034-289C28EA0814}"/>
              </a:ext>
            </a:extLst>
          </p:cNvPr>
          <p:cNvSpPr>
            <a:spLocks noGrp="1"/>
          </p:cNvSpPr>
          <p:nvPr>
            <p:ph type="title"/>
          </p:nvPr>
        </p:nvSpPr>
        <p:spPr>
          <a:xfrm>
            <a:off x="979529" y="400843"/>
            <a:ext cx="10690142" cy="1325563"/>
          </a:xfrm>
        </p:spPr>
        <p:txBody>
          <a:bodyPr>
            <a:normAutofit/>
          </a:bodyPr>
          <a:lstStyle/>
          <a:p>
            <a:r>
              <a:rPr lang="en-US" sz="2400" dirty="0"/>
              <a:t>Key Priorities</a:t>
            </a:r>
          </a:p>
        </p:txBody>
      </p:sp>
      <p:sp>
        <p:nvSpPr>
          <p:cNvPr id="4" name="Content Placeholder 2">
            <a:extLst>
              <a:ext uri="{FF2B5EF4-FFF2-40B4-BE49-F238E27FC236}">
                <a16:creationId xmlns:a16="http://schemas.microsoft.com/office/drawing/2014/main" id="{3CEB193E-4118-4E8B-A920-C16D55BA508E}"/>
              </a:ext>
            </a:extLst>
          </p:cNvPr>
          <p:cNvSpPr txBox="1">
            <a:spLocks/>
          </p:cNvSpPr>
          <p:nvPr/>
        </p:nvSpPr>
        <p:spPr bwMode="auto">
          <a:xfrm>
            <a:off x="1638301" y="1445568"/>
            <a:ext cx="4344073" cy="217751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00"/>
              </a:buClr>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lr>
                <a:srgbClr val="006600"/>
              </a:buClr>
              <a:buChar char="–"/>
              <a:defRPr sz="2800">
                <a:solidFill>
                  <a:schemeClr val="tx1"/>
                </a:solidFill>
                <a:latin typeface="+mn-lt"/>
              </a:defRPr>
            </a:lvl2pPr>
            <a:lvl3pPr marL="1143000" indent="-228600" algn="just" rtl="0" eaLnBrk="0" fontAlgn="base" hangingPunct="0">
              <a:spcBef>
                <a:spcPct val="20000"/>
              </a:spcBef>
              <a:spcAft>
                <a:spcPct val="0"/>
              </a:spcAft>
              <a:buClr>
                <a:srgbClr val="006600"/>
              </a:buClr>
              <a:buChar char="•"/>
              <a:defRPr sz="2400">
                <a:solidFill>
                  <a:schemeClr val="tx1"/>
                </a:solidFill>
                <a:latin typeface="+mn-lt"/>
              </a:defRPr>
            </a:lvl3pPr>
            <a:lvl4pPr marL="1600200" indent="-228600" algn="just" rtl="0" eaLnBrk="0" fontAlgn="base" hangingPunct="0">
              <a:spcBef>
                <a:spcPct val="20000"/>
              </a:spcBef>
              <a:spcAft>
                <a:spcPct val="0"/>
              </a:spcAft>
              <a:buClr>
                <a:srgbClr val="006600"/>
              </a:buClr>
              <a:buChar char="–"/>
              <a:defRPr sz="2000">
                <a:solidFill>
                  <a:schemeClr val="tx1"/>
                </a:solidFill>
                <a:latin typeface="+mn-lt"/>
              </a:defRPr>
            </a:lvl4pPr>
            <a:lvl5pPr marL="2057400" indent="-228600" algn="just" rtl="0" eaLnBrk="0" fontAlgn="base" hangingPunct="0">
              <a:spcBef>
                <a:spcPct val="20000"/>
              </a:spcBef>
              <a:spcAft>
                <a:spcPct val="0"/>
              </a:spcAft>
              <a:buClr>
                <a:srgbClr val="006600"/>
              </a:buClr>
              <a:buChar char="»"/>
              <a:defRPr sz="2000">
                <a:solidFill>
                  <a:schemeClr val="tx1"/>
                </a:solidFill>
                <a:latin typeface="+mn-lt"/>
              </a:defRPr>
            </a:lvl5pPr>
            <a:lvl6pPr marL="2514600" indent="-228600" algn="just" rtl="0" fontAlgn="base">
              <a:spcBef>
                <a:spcPct val="20000"/>
              </a:spcBef>
              <a:spcAft>
                <a:spcPct val="0"/>
              </a:spcAft>
              <a:buClr>
                <a:srgbClr val="006600"/>
              </a:buClr>
              <a:buChar char="»"/>
              <a:defRPr sz="2000">
                <a:solidFill>
                  <a:schemeClr val="tx1"/>
                </a:solidFill>
                <a:latin typeface="+mn-lt"/>
              </a:defRPr>
            </a:lvl6pPr>
            <a:lvl7pPr marL="2971800" indent="-228600" algn="just" rtl="0" fontAlgn="base">
              <a:spcBef>
                <a:spcPct val="20000"/>
              </a:spcBef>
              <a:spcAft>
                <a:spcPct val="0"/>
              </a:spcAft>
              <a:buClr>
                <a:srgbClr val="006600"/>
              </a:buClr>
              <a:buChar char="»"/>
              <a:defRPr sz="2000">
                <a:solidFill>
                  <a:schemeClr val="tx1"/>
                </a:solidFill>
                <a:latin typeface="+mn-lt"/>
              </a:defRPr>
            </a:lvl7pPr>
            <a:lvl8pPr marL="3429000" indent="-228600" algn="just" rtl="0" fontAlgn="base">
              <a:spcBef>
                <a:spcPct val="20000"/>
              </a:spcBef>
              <a:spcAft>
                <a:spcPct val="0"/>
              </a:spcAft>
              <a:buClr>
                <a:srgbClr val="006600"/>
              </a:buClr>
              <a:buChar char="»"/>
              <a:defRPr sz="2000">
                <a:solidFill>
                  <a:schemeClr val="tx1"/>
                </a:solidFill>
                <a:latin typeface="+mn-lt"/>
              </a:defRPr>
            </a:lvl8pPr>
            <a:lvl9pPr marL="3886200" indent="-228600" algn="just" rtl="0" fontAlgn="base">
              <a:spcBef>
                <a:spcPct val="20000"/>
              </a:spcBef>
              <a:spcAft>
                <a:spcPct val="0"/>
              </a:spcAft>
              <a:buClr>
                <a:srgbClr val="006600"/>
              </a:buClr>
              <a:buChar char="»"/>
              <a:defRPr sz="2000">
                <a:solidFill>
                  <a:schemeClr val="tx1"/>
                </a:solidFill>
                <a:latin typeface="+mn-lt"/>
              </a:defRPr>
            </a:lvl9pPr>
          </a:lstStyle>
          <a:p>
            <a:pPr marL="457200" indent="-228600">
              <a:lnSpc>
                <a:spcPct val="150000"/>
              </a:lnSpc>
              <a:buFont typeface="+mj-lt"/>
              <a:buAutoNum type="arabicPeriod"/>
            </a:pPr>
            <a:r>
              <a:rPr lang="en-GB" sz="1400" kern="0" dirty="0">
                <a:latin typeface="Arial"/>
              </a:rPr>
              <a:t>Migration Governance Architecture</a:t>
            </a:r>
          </a:p>
          <a:p>
            <a:pPr marL="457200" indent="-228600">
              <a:lnSpc>
                <a:spcPct val="150000"/>
              </a:lnSpc>
              <a:buFont typeface="+mj-lt"/>
              <a:buAutoNum type="arabicPeriod"/>
            </a:pPr>
            <a:r>
              <a:rPr lang="en-GB" sz="1400" kern="0" dirty="0">
                <a:latin typeface="Arial"/>
              </a:rPr>
              <a:t>Comprehensive  National Migration Policy</a:t>
            </a:r>
          </a:p>
          <a:p>
            <a:pPr marL="457200" indent="-228600">
              <a:lnSpc>
                <a:spcPct val="150000"/>
              </a:lnSpc>
              <a:buFont typeface="+mj-lt"/>
              <a:buAutoNum type="arabicPeriod"/>
            </a:pPr>
            <a:r>
              <a:rPr lang="en-GB" sz="1400" kern="0" dirty="0">
                <a:latin typeface="Arial"/>
              </a:rPr>
              <a:t>Labour migration</a:t>
            </a:r>
          </a:p>
          <a:p>
            <a:pPr marL="457200" indent="-228600">
              <a:lnSpc>
                <a:spcPct val="150000"/>
              </a:lnSpc>
              <a:buFont typeface="+mj-lt"/>
              <a:buAutoNum type="arabicPeriod"/>
            </a:pPr>
            <a:r>
              <a:rPr lang="en-GB" sz="1400" kern="0" dirty="0">
                <a:latin typeface="Arial"/>
              </a:rPr>
              <a:t>Border management</a:t>
            </a:r>
          </a:p>
          <a:p>
            <a:pPr marL="457200" indent="-228600">
              <a:lnSpc>
                <a:spcPct val="150000"/>
              </a:lnSpc>
              <a:buFont typeface="+mj-lt"/>
              <a:buAutoNum type="arabicPeriod"/>
            </a:pPr>
            <a:r>
              <a:rPr lang="en-GB" sz="1400" kern="0" dirty="0">
                <a:latin typeface="Arial"/>
              </a:rPr>
              <a:t>Irregular Migration</a:t>
            </a:r>
          </a:p>
          <a:p>
            <a:pPr marL="457200" indent="-228600">
              <a:lnSpc>
                <a:spcPct val="150000"/>
              </a:lnSpc>
              <a:buFont typeface="+mj-lt"/>
              <a:buAutoNum type="arabicPeriod"/>
            </a:pPr>
            <a:r>
              <a:rPr lang="en-GB" sz="1400" kern="0" dirty="0">
                <a:latin typeface="Arial"/>
              </a:rPr>
              <a:t>Forced Displacement</a:t>
            </a:r>
          </a:p>
          <a:p>
            <a:pPr marL="1257300" lvl="2">
              <a:lnSpc>
                <a:spcPct val="150000"/>
              </a:lnSpc>
              <a:buNone/>
              <a:defRPr/>
            </a:pPr>
            <a:endParaRPr lang="en-GB" sz="1200" kern="0" dirty="0">
              <a:latin typeface="Arial"/>
            </a:endParaRPr>
          </a:p>
        </p:txBody>
      </p:sp>
      <p:sp>
        <p:nvSpPr>
          <p:cNvPr id="3" name="Rectangle 2">
            <a:extLst>
              <a:ext uri="{FF2B5EF4-FFF2-40B4-BE49-F238E27FC236}">
                <a16:creationId xmlns:a16="http://schemas.microsoft.com/office/drawing/2014/main" id="{9AFB80A1-95BC-42BB-92CD-F2C8DED5FE76}"/>
              </a:ext>
            </a:extLst>
          </p:cNvPr>
          <p:cNvSpPr/>
          <p:nvPr/>
        </p:nvSpPr>
        <p:spPr>
          <a:xfrm>
            <a:off x="6128266" y="1445568"/>
            <a:ext cx="4055941" cy="217751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Internal Migration</a:t>
            </a:r>
          </a:p>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Migration Data</a:t>
            </a:r>
          </a:p>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Migration and Development</a:t>
            </a:r>
          </a:p>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Inter State and Inter regional Cooperation</a:t>
            </a:r>
          </a:p>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 Migration, peace and security</a:t>
            </a:r>
          </a:p>
          <a:p>
            <a:pPr marL="342900" indent="-228600" algn="just" eaLnBrk="0" fontAlgn="base" hangingPunct="0">
              <a:lnSpc>
                <a:spcPct val="150000"/>
              </a:lnSpc>
              <a:spcBef>
                <a:spcPct val="20000"/>
              </a:spcBef>
              <a:spcAft>
                <a:spcPct val="0"/>
              </a:spcAft>
              <a:buClr>
                <a:srgbClr val="006600"/>
              </a:buClr>
              <a:buFont typeface="+mj-lt"/>
              <a:buAutoNum type="arabicPeriod" startAt="7"/>
            </a:pPr>
            <a:r>
              <a:rPr lang="en-GB" sz="1200" kern="0" dirty="0">
                <a:latin typeface="Arial"/>
              </a:rPr>
              <a:t>Migration and Environment</a:t>
            </a:r>
          </a:p>
        </p:txBody>
      </p:sp>
    </p:spTree>
    <p:extLst>
      <p:ext uri="{BB962C8B-B14F-4D97-AF65-F5344CB8AC3E}">
        <p14:creationId xmlns:p14="http://schemas.microsoft.com/office/powerpoint/2010/main" val="12028113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25174B-00D8-9642-898F-B32C00F1D50B}"/>
              </a:ext>
            </a:extLst>
          </p:cNvPr>
          <p:cNvSpPr>
            <a:spLocks noGrp="1"/>
          </p:cNvSpPr>
          <p:nvPr>
            <p:ph type="title"/>
          </p:nvPr>
        </p:nvSpPr>
        <p:spPr>
          <a:xfrm>
            <a:off x="1042988" y="457200"/>
            <a:ext cx="9088660" cy="1158099"/>
          </a:xfrm>
        </p:spPr>
        <p:txBody>
          <a:bodyPr vert="horz" lIns="74295" tIns="37148" rIns="74295" bIns="37148" rtlCol="0" anchor="t" anchorCtr="0">
            <a:normAutofit/>
          </a:bodyPr>
          <a:lstStyle/>
          <a:p>
            <a:r>
              <a:rPr lang="en-GB" sz="3200" dirty="0">
                <a:latin typeface="NewsGoth BT" panose="020B0503020203020204" pitchFamily="34" charset="0"/>
              </a:rPr>
              <a:t>Frameworks for Durable Solutions</a:t>
            </a:r>
          </a:p>
        </p:txBody>
      </p:sp>
      <p:sp>
        <p:nvSpPr>
          <p:cNvPr id="8" name="Content Placeholder 7">
            <a:extLst>
              <a:ext uri="{FF2B5EF4-FFF2-40B4-BE49-F238E27FC236}">
                <a16:creationId xmlns:a16="http://schemas.microsoft.com/office/drawing/2014/main" id="{5F810D02-3363-F74E-87B3-B58CDFDD84DC}"/>
              </a:ext>
            </a:extLst>
          </p:cNvPr>
          <p:cNvSpPr>
            <a:spLocks noGrp="1"/>
          </p:cNvSpPr>
          <p:nvPr>
            <p:ph idx="1"/>
          </p:nvPr>
        </p:nvSpPr>
        <p:spPr>
          <a:xfrm>
            <a:off x="1228726" y="1114426"/>
            <a:ext cx="8367930" cy="4005760"/>
          </a:xfrm>
        </p:spPr>
        <p:txBody>
          <a:bodyPr/>
          <a:lstStyle/>
          <a:p>
            <a:pPr>
              <a:buFont typeface="Wingdings" charset="2"/>
              <a:buChar char="v"/>
            </a:pPr>
            <a:r>
              <a:rPr lang="en-GB" sz="2031" b="1" dirty="0"/>
              <a:t>IGAD Migration Policy Framework 2012</a:t>
            </a:r>
          </a:p>
          <a:p>
            <a:pPr>
              <a:buFont typeface="Wingdings" charset="2"/>
              <a:buChar char="v"/>
            </a:pPr>
            <a:r>
              <a:rPr lang="en-GB" sz="2031" b="1" dirty="0"/>
              <a:t>Migration Action Plan 2015</a:t>
            </a:r>
          </a:p>
          <a:p>
            <a:pPr>
              <a:buFont typeface="Wingdings" charset="2"/>
              <a:buChar char="v"/>
            </a:pPr>
            <a:r>
              <a:rPr lang="en-GB" sz="2031" b="1" dirty="0"/>
              <a:t>Global Compact on Refugees, </a:t>
            </a:r>
            <a:r>
              <a:rPr lang="en-GB" sz="2031" b="1" dirty="0">
                <a:latin typeface="News Gothic MT" panose="020B0503020103020203" pitchFamily="34" charset="0"/>
              </a:rPr>
              <a:t>NY Declaration and CRRF</a:t>
            </a:r>
          </a:p>
          <a:p>
            <a:pPr lvl="1">
              <a:buFont typeface="Wingdings" charset="2"/>
              <a:buChar char="ü"/>
            </a:pPr>
            <a:r>
              <a:rPr lang="en-GB" sz="2031" dirty="0">
                <a:latin typeface="News Gothic MT" panose="020B0503020103020203" pitchFamily="34" charset="0"/>
              </a:rPr>
              <a:t>Pledges made at the Leaders’ Summit</a:t>
            </a:r>
          </a:p>
          <a:p>
            <a:pPr lvl="1">
              <a:buFont typeface="Wingdings" charset="2"/>
              <a:buChar char="ü"/>
            </a:pPr>
            <a:r>
              <a:rPr lang="en-GB" sz="2031" dirty="0">
                <a:latin typeface="News Gothic MT" panose="020B0503020103020203" pitchFamily="34" charset="0"/>
              </a:rPr>
              <a:t>CRRF/GCR</a:t>
            </a:r>
          </a:p>
          <a:p>
            <a:pPr>
              <a:buFont typeface="Wingdings" charset="2"/>
              <a:buChar char="v"/>
            </a:pPr>
            <a:r>
              <a:rPr lang="en-GB" sz="2031" b="1" dirty="0">
                <a:latin typeface="News Gothic MT" panose="020B0503020103020203" pitchFamily="34" charset="0"/>
              </a:rPr>
              <a:t>Nairobi Declaration and Plan of Action – March 2017</a:t>
            </a:r>
          </a:p>
          <a:p>
            <a:pPr lvl="1">
              <a:buFont typeface="Wingdings" charset="2"/>
              <a:buChar char="ü"/>
            </a:pPr>
            <a:r>
              <a:rPr lang="en-GB" sz="2031" dirty="0">
                <a:latin typeface="News Gothic MT" panose="020B0503020103020203" pitchFamily="34" charset="0"/>
              </a:rPr>
              <a:t>Regional application of the CRRF/GCR</a:t>
            </a:r>
          </a:p>
          <a:p>
            <a:pPr>
              <a:buFont typeface="Wingdings" charset="2"/>
              <a:buChar char="v"/>
            </a:pPr>
            <a:r>
              <a:rPr lang="en-GB" sz="2031" b="1" dirty="0">
                <a:latin typeface="News Gothic MT" panose="020B0503020103020203" pitchFamily="34" charset="0"/>
              </a:rPr>
              <a:t>Development approach: ease pressures on host communities</a:t>
            </a:r>
          </a:p>
        </p:txBody>
      </p:sp>
      <p:sp>
        <p:nvSpPr>
          <p:cNvPr id="4" name="Date Placeholder 3">
            <a:extLst>
              <a:ext uri="{FF2B5EF4-FFF2-40B4-BE49-F238E27FC236}">
                <a16:creationId xmlns:a16="http://schemas.microsoft.com/office/drawing/2014/main" id="{C8D48D85-B5E8-6440-84EA-171F762084EB}"/>
              </a:ext>
            </a:extLst>
          </p:cNvPr>
          <p:cNvSpPr>
            <a:spLocks noGrp="1"/>
          </p:cNvSpPr>
          <p:nvPr>
            <p:ph type="dt" sz="half" idx="10"/>
          </p:nvPr>
        </p:nvSpPr>
        <p:spPr>
          <a:xfrm>
            <a:off x="495300" y="6486987"/>
            <a:ext cx="2311400" cy="182373"/>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64646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June 6-7, 2016</a:t>
            </a:r>
            <a:endParaRPr lang="en-US" dirty="0"/>
          </a:p>
        </p:txBody>
      </p:sp>
      <p:sp>
        <p:nvSpPr>
          <p:cNvPr id="5" name="Footer Placeholder 4">
            <a:extLst>
              <a:ext uri="{FF2B5EF4-FFF2-40B4-BE49-F238E27FC236}">
                <a16:creationId xmlns:a16="http://schemas.microsoft.com/office/drawing/2014/main" id="{9B15F11B-EEC1-F743-930A-1D834E820491}"/>
              </a:ext>
            </a:extLst>
          </p:cNvPr>
          <p:cNvSpPr>
            <a:spLocks noGrp="1"/>
          </p:cNvSpPr>
          <p:nvPr>
            <p:ph type="ftr" sz="quarter" idx="11"/>
          </p:nvPr>
        </p:nvSpPr>
        <p:spPr>
          <a:xfrm>
            <a:off x="3384550" y="6486987"/>
            <a:ext cx="3136900" cy="18237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64646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INTERGOVERNMENTAL AUTHORITY ON DEVELOPMENT</a:t>
            </a:r>
            <a:endParaRPr lang="en-US" dirty="0"/>
          </a:p>
        </p:txBody>
      </p:sp>
      <p:sp>
        <p:nvSpPr>
          <p:cNvPr id="6" name="Slide Number Placeholder 5">
            <a:extLst>
              <a:ext uri="{FF2B5EF4-FFF2-40B4-BE49-F238E27FC236}">
                <a16:creationId xmlns:a16="http://schemas.microsoft.com/office/drawing/2014/main" id="{A27DFF11-0FE6-324B-BB05-EE7B75DBD01B}"/>
              </a:ext>
            </a:extLst>
          </p:cNvPr>
          <p:cNvSpPr>
            <a:spLocks noGrp="1"/>
          </p:cNvSpPr>
          <p:nvPr>
            <p:ph type="sldNum" sz="quarter" idx="12"/>
          </p:nvPr>
        </p:nvSpPr>
        <p:spPr/>
        <p:txBody>
          <a:bodyPr/>
          <a:lstStyle/>
          <a:p>
            <a:fld id="{E0A8A611-C4A9-415E-B278-DD9D4837F47B}" type="slidenum">
              <a:rPr lang="en-US" smtClean="0"/>
              <a:pPr/>
              <a:t>15</a:t>
            </a:fld>
            <a:endParaRPr lang="en-US"/>
          </a:p>
        </p:txBody>
      </p:sp>
    </p:spTree>
    <p:extLst>
      <p:ext uri="{BB962C8B-B14F-4D97-AF65-F5344CB8AC3E}">
        <p14:creationId xmlns:p14="http://schemas.microsoft.com/office/powerpoint/2010/main" val="188542910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940300" y="5886986"/>
            <a:ext cx="2311400" cy="121145"/>
          </a:xfrm>
        </p:spPr>
        <p:txBody>
          <a:bodyPr/>
          <a:lstStyle/>
          <a:p>
            <a:fld id="{653F9D7B-7FAE-7F4C-A00E-50D35689FC72}" type="slidenum">
              <a:rPr lang="en-US" smtClean="0">
                <a:solidFill>
                  <a:srgbClr val="676767">
                    <a:tint val="75000"/>
                  </a:srgbClr>
                </a:solidFill>
              </a:rPr>
              <a:pPr/>
              <a:t>16</a:t>
            </a:fld>
            <a:endParaRPr lang="en-US">
              <a:solidFill>
                <a:srgbClr val="676767">
                  <a:tint val="75000"/>
                </a:srgbClr>
              </a:solidFill>
            </a:endParaRPr>
          </a:p>
        </p:txBody>
      </p:sp>
      <p:pic>
        <p:nvPicPr>
          <p:cNvPr id="8" name="Picture 7">
            <a:extLst>
              <a:ext uri="{FF2B5EF4-FFF2-40B4-BE49-F238E27FC236}">
                <a16:creationId xmlns:a16="http://schemas.microsoft.com/office/drawing/2014/main" id="{AB9B3034-5BB6-D6D1-A602-E77D6E5A375A}"/>
              </a:ext>
            </a:extLst>
          </p:cNvPr>
          <p:cNvPicPr>
            <a:picLocks noChangeAspect="1"/>
          </p:cNvPicPr>
          <p:nvPr/>
        </p:nvPicPr>
        <p:blipFill>
          <a:blip r:embed="rId3"/>
          <a:stretch>
            <a:fillRect/>
          </a:stretch>
        </p:blipFill>
        <p:spPr>
          <a:xfrm>
            <a:off x="3106683" y="-6269"/>
            <a:ext cx="6737406" cy="6691154"/>
          </a:xfrm>
          <a:prstGeom prst="rect">
            <a:avLst/>
          </a:prstGeom>
        </p:spPr>
      </p:pic>
    </p:spTree>
    <p:extLst>
      <p:ext uri="{BB962C8B-B14F-4D97-AF65-F5344CB8AC3E}">
        <p14:creationId xmlns:p14="http://schemas.microsoft.com/office/powerpoint/2010/main" val="4470150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p:txBody>
          <a:bodyPr/>
          <a:lstStyle/>
          <a:p>
            <a:pPr algn="ctr"/>
            <a:r>
              <a:rPr lang="it-IT" dirty="0"/>
              <a:t>Objectives</a:t>
            </a:r>
          </a:p>
        </p:txBody>
      </p:sp>
      <p:sp>
        <p:nvSpPr>
          <p:cNvPr id="3" name="Segnaposto contenuto 2">
            <a:extLst>
              <a:ext uri="{FF2B5EF4-FFF2-40B4-BE49-F238E27FC236}">
                <a16:creationId xmlns:a16="http://schemas.microsoft.com/office/drawing/2014/main" id="{752018B3-DAEE-1C4E-8819-08AE21E89CE1}"/>
              </a:ext>
            </a:extLst>
          </p:cNvPr>
          <p:cNvSpPr>
            <a:spLocks noGrp="1"/>
          </p:cNvSpPr>
          <p:nvPr>
            <p:ph idx="1"/>
          </p:nvPr>
        </p:nvSpPr>
        <p:spPr>
          <a:xfrm>
            <a:off x="669537" y="1471353"/>
            <a:ext cx="8931664" cy="3634740"/>
          </a:xfrm>
        </p:spPr>
        <p:txBody>
          <a:bodyPr>
            <a:normAutofit fontScale="70000" lnSpcReduction="20000"/>
          </a:bodyPr>
          <a:lstStyle/>
          <a:p>
            <a:pPr marL="514350" indent="-514350">
              <a:lnSpc>
                <a:spcPct val="170000"/>
              </a:lnSpc>
              <a:buFont typeface="+mj-lt"/>
              <a:buAutoNum type="romanLcPeriod"/>
            </a:pPr>
            <a:r>
              <a:rPr lang="en-US" dirty="0"/>
              <a:t>Identify the main migration and forced displacement legislation and policy initiatives of the African Union and its Regional Economic Communities (RECs) </a:t>
            </a:r>
          </a:p>
          <a:p>
            <a:pPr marL="514350" indent="-514350">
              <a:lnSpc>
                <a:spcPct val="170000"/>
              </a:lnSpc>
              <a:buFont typeface="+mj-lt"/>
              <a:buAutoNum type="romanLcPeriod"/>
            </a:pPr>
            <a:r>
              <a:rPr lang="en-US" dirty="0"/>
              <a:t>Appreciate the institutional characteristics, priorities and position of African regional organizations in the governance of migration; </a:t>
            </a:r>
          </a:p>
          <a:p>
            <a:pPr marL="514350" indent="-514350">
              <a:lnSpc>
                <a:spcPct val="170000"/>
              </a:lnSpc>
              <a:buFont typeface="+mj-lt"/>
              <a:buAutoNum type="romanLcPeriod"/>
            </a:pPr>
            <a:r>
              <a:rPr lang="en-US" dirty="0"/>
              <a:t>Appreciate a case study of the IGAD Regional Migration Policy Framework and its institutional coordinating mechanisms in the Governance of Migration and Forced Displacement.</a:t>
            </a:r>
          </a:p>
          <a:p>
            <a:pPr>
              <a:lnSpc>
                <a:spcPct val="170000"/>
              </a:lnSpc>
            </a:pPr>
            <a:endParaRPr lang="it-IT" dirty="0"/>
          </a:p>
        </p:txBody>
      </p:sp>
      <p:sp>
        <p:nvSpPr>
          <p:cNvPr id="4" name="Segnaposto numero diapositiva 3">
            <a:extLst>
              <a:ext uri="{FF2B5EF4-FFF2-40B4-BE49-F238E27FC236}">
                <a16:creationId xmlns:a16="http://schemas.microsoft.com/office/drawing/2014/main" id="{E9FD4CAB-8495-C94C-9CD8-A3D8FDDC376A}"/>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2</a:t>
            </a:fld>
            <a:endParaRPr lang="es-ES" dirty="0"/>
          </a:p>
        </p:txBody>
      </p:sp>
    </p:spTree>
    <p:extLst>
      <p:ext uri="{BB962C8B-B14F-4D97-AF65-F5344CB8AC3E}">
        <p14:creationId xmlns:p14="http://schemas.microsoft.com/office/powerpoint/2010/main" val="147776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754315" y="692151"/>
            <a:ext cx="10699186" cy="552578"/>
          </a:xfrm>
        </p:spPr>
        <p:txBody>
          <a:bodyPr>
            <a:normAutofit fontScale="90000"/>
          </a:bodyPr>
          <a:lstStyle/>
          <a:p>
            <a:pPr algn="ctr"/>
            <a:r>
              <a:rPr lang="en-US" sz="4400" b="1" dirty="0">
                <a:solidFill>
                  <a:schemeClr val="tx1"/>
                </a:solidFill>
              </a:rPr>
              <a:t>General Scope</a:t>
            </a:r>
            <a:endParaRPr lang="it-IT" dirty="0"/>
          </a:p>
        </p:txBody>
      </p:sp>
      <p:sp>
        <p:nvSpPr>
          <p:cNvPr id="4" name="Segnaposto numero diapositiva 3">
            <a:extLst>
              <a:ext uri="{FF2B5EF4-FFF2-40B4-BE49-F238E27FC236}">
                <a16:creationId xmlns:a16="http://schemas.microsoft.com/office/drawing/2014/main" id="{E9FD4CAB-8495-C94C-9CD8-A3D8FDDC376A}"/>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3</a:t>
            </a:fld>
            <a:endParaRPr lang="es-ES" dirty="0"/>
          </a:p>
        </p:txBody>
      </p:sp>
      <p:sp>
        <p:nvSpPr>
          <p:cNvPr id="9" name="Textfeld 42">
            <a:extLst>
              <a:ext uri="{FF2B5EF4-FFF2-40B4-BE49-F238E27FC236}">
                <a16:creationId xmlns:a16="http://schemas.microsoft.com/office/drawing/2014/main" id="{1CA39F3D-988C-387B-1AF9-BE82078FAB05}"/>
              </a:ext>
            </a:extLst>
          </p:cNvPr>
          <p:cNvSpPr txBox="1"/>
          <p:nvPr/>
        </p:nvSpPr>
        <p:spPr>
          <a:xfrm>
            <a:off x="2645356" y="3429001"/>
            <a:ext cx="1578437" cy="283321"/>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a:defRPr sz="1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457200"/>
            <a:r>
              <a:rPr lang="en-GB" b="1" dirty="0">
                <a:solidFill>
                  <a:prstClr val="black"/>
                </a:solidFill>
                <a:latin typeface="Arial"/>
              </a:rPr>
              <a:t>Migration</a:t>
            </a:r>
          </a:p>
        </p:txBody>
      </p:sp>
      <p:sp>
        <p:nvSpPr>
          <p:cNvPr id="10" name="Textfeld 25">
            <a:extLst>
              <a:ext uri="{FF2B5EF4-FFF2-40B4-BE49-F238E27FC236}">
                <a16:creationId xmlns:a16="http://schemas.microsoft.com/office/drawing/2014/main" id="{D91E98C9-9444-AD86-CFDD-D15B20934DBE}"/>
              </a:ext>
            </a:extLst>
          </p:cNvPr>
          <p:cNvSpPr txBox="1"/>
          <p:nvPr/>
        </p:nvSpPr>
        <p:spPr>
          <a:xfrm>
            <a:off x="7012245" y="3420731"/>
            <a:ext cx="2214156" cy="283322"/>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457200"/>
            <a:r>
              <a:rPr lang="en-GB" b="1" dirty="0">
                <a:solidFill>
                  <a:prstClr val="black"/>
                </a:solidFill>
                <a:latin typeface="Arial"/>
              </a:rPr>
              <a:t>Forced Displacement</a:t>
            </a:r>
          </a:p>
        </p:txBody>
      </p:sp>
      <p:sp>
        <p:nvSpPr>
          <p:cNvPr id="11" name="Rechteck 30">
            <a:extLst>
              <a:ext uri="{FF2B5EF4-FFF2-40B4-BE49-F238E27FC236}">
                <a16:creationId xmlns:a16="http://schemas.microsoft.com/office/drawing/2014/main" id="{3C2571F0-B880-4555-907D-CC9F9D7168C2}"/>
              </a:ext>
            </a:extLst>
          </p:cNvPr>
          <p:cNvSpPr/>
          <p:nvPr/>
        </p:nvSpPr>
        <p:spPr bwMode="auto">
          <a:xfrm>
            <a:off x="5095701" y="2137456"/>
            <a:ext cx="1260000" cy="867856"/>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sz="1400" dirty="0">
                <a:solidFill>
                  <a:prstClr val="black"/>
                </a:solidFill>
                <a:latin typeface="Arial"/>
              </a:rPr>
              <a:t>Binding</a:t>
            </a:r>
            <a:endParaRPr lang="en-US" sz="1400" dirty="0">
              <a:solidFill>
                <a:prstClr val="black"/>
              </a:solidFill>
              <a:latin typeface="Arial"/>
            </a:endParaRPr>
          </a:p>
        </p:txBody>
      </p:sp>
      <p:sp>
        <p:nvSpPr>
          <p:cNvPr id="12" name="Rechteck 31">
            <a:extLst>
              <a:ext uri="{FF2B5EF4-FFF2-40B4-BE49-F238E27FC236}">
                <a16:creationId xmlns:a16="http://schemas.microsoft.com/office/drawing/2014/main" id="{601D3860-AE7D-4FC1-5C06-A51E09FFC6DA}"/>
              </a:ext>
            </a:extLst>
          </p:cNvPr>
          <p:cNvSpPr/>
          <p:nvPr/>
        </p:nvSpPr>
        <p:spPr bwMode="auto">
          <a:xfrm>
            <a:off x="5190246" y="4213948"/>
            <a:ext cx="1260000" cy="867856"/>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US" sz="1400" dirty="0">
                <a:solidFill>
                  <a:prstClr val="black"/>
                </a:solidFill>
                <a:latin typeface="Arial"/>
              </a:rPr>
              <a:t>Non-Binding</a:t>
            </a:r>
          </a:p>
        </p:txBody>
      </p:sp>
      <p:cxnSp>
        <p:nvCxnSpPr>
          <p:cNvPr id="13" name="Straight Arrow Connector 12">
            <a:extLst>
              <a:ext uri="{FF2B5EF4-FFF2-40B4-BE49-F238E27FC236}">
                <a16:creationId xmlns:a16="http://schemas.microsoft.com/office/drawing/2014/main" id="{C2724666-4582-03A1-AA73-5C652C9BB5D4}"/>
              </a:ext>
            </a:extLst>
          </p:cNvPr>
          <p:cNvCxnSpPr>
            <a:cxnSpLocks/>
          </p:cNvCxnSpPr>
          <p:nvPr/>
        </p:nvCxnSpPr>
        <p:spPr>
          <a:xfrm flipV="1">
            <a:off x="3386672" y="2591754"/>
            <a:ext cx="1692404" cy="101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E273B70-5488-E858-0399-94FB93071649}"/>
              </a:ext>
            </a:extLst>
          </p:cNvPr>
          <p:cNvCxnSpPr>
            <a:cxnSpLocks/>
          </p:cNvCxnSpPr>
          <p:nvPr/>
        </p:nvCxnSpPr>
        <p:spPr>
          <a:xfrm flipH="1">
            <a:off x="6355701" y="2528003"/>
            <a:ext cx="179098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DF711D5-8626-7CBB-2167-DEE9DAAF314D}"/>
              </a:ext>
            </a:extLst>
          </p:cNvPr>
          <p:cNvCxnSpPr>
            <a:cxnSpLocks/>
          </p:cNvCxnSpPr>
          <p:nvPr/>
        </p:nvCxnSpPr>
        <p:spPr>
          <a:xfrm flipH="1">
            <a:off x="6450246" y="4688376"/>
            <a:ext cx="166907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C9EB516-76E4-30EE-473E-9224F237109C}"/>
              </a:ext>
            </a:extLst>
          </p:cNvPr>
          <p:cNvCxnSpPr>
            <a:cxnSpLocks/>
          </p:cNvCxnSpPr>
          <p:nvPr/>
        </p:nvCxnSpPr>
        <p:spPr>
          <a:xfrm>
            <a:off x="3370046" y="4708918"/>
            <a:ext cx="182200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F759490-F2E4-943D-D6ED-6F394FD72990}"/>
              </a:ext>
            </a:extLst>
          </p:cNvPr>
          <p:cNvCxnSpPr/>
          <p:nvPr/>
        </p:nvCxnSpPr>
        <p:spPr>
          <a:xfrm>
            <a:off x="3370046" y="2591754"/>
            <a:ext cx="0" cy="8271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248F5AC-30AC-46E2-B7F4-C867CC029D7C}"/>
              </a:ext>
            </a:extLst>
          </p:cNvPr>
          <p:cNvCxnSpPr>
            <a:cxnSpLocks/>
          </p:cNvCxnSpPr>
          <p:nvPr/>
        </p:nvCxnSpPr>
        <p:spPr>
          <a:xfrm>
            <a:off x="8146682" y="2528003"/>
            <a:ext cx="0" cy="900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1BEE13-3D9E-4424-F156-8C7DA03CF9B8}"/>
              </a:ext>
            </a:extLst>
          </p:cNvPr>
          <p:cNvCxnSpPr>
            <a:cxnSpLocks/>
            <a:stCxn id="10" idx="2"/>
          </p:cNvCxnSpPr>
          <p:nvPr/>
        </p:nvCxnSpPr>
        <p:spPr>
          <a:xfrm>
            <a:off x="8119323" y="3704053"/>
            <a:ext cx="0" cy="9843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30E2ACE-4DA8-49C2-2EA4-5C1F0972C9B3}"/>
              </a:ext>
            </a:extLst>
          </p:cNvPr>
          <p:cNvCxnSpPr>
            <a:cxnSpLocks/>
          </p:cNvCxnSpPr>
          <p:nvPr/>
        </p:nvCxnSpPr>
        <p:spPr>
          <a:xfrm>
            <a:off x="3370046" y="3747086"/>
            <a:ext cx="0" cy="961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hteck 37">
            <a:extLst>
              <a:ext uri="{FF2B5EF4-FFF2-40B4-BE49-F238E27FC236}">
                <a16:creationId xmlns:a16="http://schemas.microsoft.com/office/drawing/2014/main" id="{D2B90FA6-A035-C837-9F4C-7BA7EE437817}"/>
              </a:ext>
            </a:extLst>
          </p:cNvPr>
          <p:cNvSpPr/>
          <p:nvPr/>
        </p:nvSpPr>
        <p:spPr>
          <a:xfrm>
            <a:off x="216139" y="2829521"/>
            <a:ext cx="2394316" cy="176560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Main categories include:</a:t>
            </a:r>
          </a:p>
          <a:p>
            <a:pPr marL="174625" indent="-174625">
              <a:buFont typeface="Arial" panose="020B0604020202020204" pitchFamily="34" charset="0"/>
              <a:buChar char="•"/>
            </a:pPr>
            <a:r>
              <a:rPr lang="en-US" sz="1400" dirty="0"/>
              <a:t>Labour Migration</a:t>
            </a:r>
          </a:p>
          <a:p>
            <a:pPr marL="174625" indent="-174625">
              <a:buFont typeface="Arial" panose="020B0604020202020204" pitchFamily="34" charset="0"/>
              <a:buChar char="•"/>
            </a:pPr>
            <a:r>
              <a:rPr lang="en-US" sz="1400" dirty="0"/>
              <a:t>Trafficking &amp; Smuggling</a:t>
            </a:r>
          </a:p>
          <a:p>
            <a:pPr marL="174625" indent="-174625">
              <a:buFont typeface="Arial" panose="020B0604020202020204" pitchFamily="34" charset="0"/>
              <a:buChar char="•"/>
            </a:pPr>
            <a:r>
              <a:rPr lang="en-US" sz="1400" dirty="0"/>
              <a:t>Free Movement</a:t>
            </a:r>
          </a:p>
          <a:p>
            <a:pPr marL="174625" indent="-174625">
              <a:buFont typeface="Arial" panose="020B0604020202020204" pitchFamily="34" charset="0"/>
              <a:buChar char="•"/>
            </a:pPr>
            <a:r>
              <a:rPr lang="en-US" sz="1400" dirty="0"/>
              <a:t>Internal Migration</a:t>
            </a:r>
          </a:p>
          <a:p>
            <a:pPr marL="174625" indent="-174625">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algn="ctr"/>
            <a:endParaRPr lang="en-US" dirty="0">
              <a:solidFill>
                <a:schemeClr val="dk1"/>
              </a:solidFill>
            </a:endParaRPr>
          </a:p>
        </p:txBody>
      </p:sp>
      <p:sp>
        <p:nvSpPr>
          <p:cNvPr id="22" name="Rechteck 37">
            <a:extLst>
              <a:ext uri="{FF2B5EF4-FFF2-40B4-BE49-F238E27FC236}">
                <a16:creationId xmlns:a16="http://schemas.microsoft.com/office/drawing/2014/main" id="{5789FB81-E729-6FD4-AFA1-00F92F46C44E}"/>
              </a:ext>
            </a:extLst>
          </p:cNvPr>
          <p:cNvSpPr/>
          <p:nvPr/>
        </p:nvSpPr>
        <p:spPr>
          <a:xfrm>
            <a:off x="9507331" y="2791261"/>
            <a:ext cx="1707014" cy="1765602"/>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Main categories include:</a:t>
            </a:r>
          </a:p>
          <a:p>
            <a:pPr marL="174625" indent="-174625">
              <a:buFont typeface="Arial" panose="020B0604020202020204" pitchFamily="34" charset="0"/>
              <a:buChar char="•"/>
            </a:pPr>
            <a:r>
              <a:rPr lang="en-US" sz="1400" dirty="0"/>
              <a:t>Refugees</a:t>
            </a:r>
          </a:p>
          <a:p>
            <a:pPr marL="174625" indent="-174625">
              <a:buFont typeface="Arial" panose="020B0604020202020204" pitchFamily="34" charset="0"/>
              <a:buChar char="•"/>
            </a:pPr>
            <a:r>
              <a:rPr lang="en-US" sz="1400" dirty="0"/>
              <a:t>IDPs</a:t>
            </a:r>
          </a:p>
          <a:p>
            <a:pPr marL="174625" indent="-174625">
              <a:buFont typeface="Arial" panose="020B0604020202020204" pitchFamily="34" charset="0"/>
              <a:buChar char="•"/>
            </a:pPr>
            <a:r>
              <a:rPr lang="en-US" sz="1400" dirty="0"/>
              <a:t>Returnees</a:t>
            </a:r>
          </a:p>
          <a:p>
            <a:pPr marL="285750" indent="-285750">
              <a:buFont typeface="Arial" panose="020B0604020202020204" pitchFamily="34" charset="0"/>
              <a:buChar char="•"/>
            </a:pPr>
            <a:endParaRPr lang="en-US" sz="1400" dirty="0"/>
          </a:p>
          <a:p>
            <a:pPr algn="ctr"/>
            <a:endParaRPr lang="en-US" dirty="0">
              <a:solidFill>
                <a:schemeClr val="dk1"/>
              </a:solidFill>
            </a:endParaRPr>
          </a:p>
        </p:txBody>
      </p:sp>
    </p:spTree>
    <p:extLst>
      <p:ext uri="{BB962C8B-B14F-4D97-AF65-F5344CB8AC3E}">
        <p14:creationId xmlns:p14="http://schemas.microsoft.com/office/powerpoint/2010/main" val="347405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860EE-E8FC-4A8D-BD43-B5F4CBD25766}"/>
              </a:ext>
            </a:extLst>
          </p:cNvPr>
          <p:cNvSpPr>
            <a:spLocks noGrp="1"/>
          </p:cNvSpPr>
          <p:nvPr>
            <p:ph type="title"/>
          </p:nvPr>
        </p:nvSpPr>
        <p:spPr>
          <a:xfrm>
            <a:off x="1582395" y="270658"/>
            <a:ext cx="8915400" cy="502330"/>
          </a:xfrm>
        </p:spPr>
        <p:txBody>
          <a:bodyPr>
            <a:noAutofit/>
          </a:bodyPr>
          <a:lstStyle/>
          <a:p>
            <a:r>
              <a:rPr lang="en-US" sz="2400" dirty="0"/>
              <a:t>Overview AU’s Migration and Displacement Policies</a:t>
            </a:r>
            <a:br>
              <a:rPr lang="en-US" sz="2400" dirty="0"/>
            </a:br>
            <a:endParaRPr lang="en-US" sz="2400" dirty="0"/>
          </a:p>
        </p:txBody>
      </p:sp>
      <p:graphicFrame>
        <p:nvGraphicFramePr>
          <p:cNvPr id="3" name="Table 2">
            <a:extLst>
              <a:ext uri="{FF2B5EF4-FFF2-40B4-BE49-F238E27FC236}">
                <a16:creationId xmlns:a16="http://schemas.microsoft.com/office/drawing/2014/main" id="{ED33036E-2DFC-61DA-89B1-48B3BF2A19B4}"/>
              </a:ext>
            </a:extLst>
          </p:cNvPr>
          <p:cNvGraphicFramePr>
            <a:graphicFrameLocks noGrp="1"/>
          </p:cNvGraphicFramePr>
          <p:nvPr>
            <p:extLst>
              <p:ext uri="{D42A27DB-BD31-4B8C-83A1-F6EECF244321}">
                <p14:modId xmlns:p14="http://schemas.microsoft.com/office/powerpoint/2010/main" val="551972204"/>
              </p:ext>
            </p:extLst>
          </p:nvPr>
        </p:nvGraphicFramePr>
        <p:xfrm>
          <a:off x="1005840" y="1167627"/>
          <a:ext cx="9656156" cy="4438141"/>
        </p:xfrm>
        <a:graphic>
          <a:graphicData uri="http://schemas.openxmlformats.org/drawingml/2006/table">
            <a:tbl>
              <a:tblPr firstRow="1" firstCol="1" lastRow="1" lastCol="1" bandRow="1" bandCol="1">
                <a:tableStyleId>{BDBED569-4797-4DF1-A0F4-6AAB3CD982D8}</a:tableStyleId>
              </a:tblPr>
              <a:tblGrid>
                <a:gridCol w="4601420">
                  <a:extLst>
                    <a:ext uri="{9D8B030D-6E8A-4147-A177-3AD203B41FA5}">
                      <a16:colId xmlns:a16="http://schemas.microsoft.com/office/drawing/2014/main" val="1314122716"/>
                    </a:ext>
                  </a:extLst>
                </a:gridCol>
                <a:gridCol w="1424944">
                  <a:extLst>
                    <a:ext uri="{9D8B030D-6E8A-4147-A177-3AD203B41FA5}">
                      <a16:colId xmlns:a16="http://schemas.microsoft.com/office/drawing/2014/main" val="2267735779"/>
                    </a:ext>
                  </a:extLst>
                </a:gridCol>
                <a:gridCol w="2302614">
                  <a:extLst>
                    <a:ext uri="{9D8B030D-6E8A-4147-A177-3AD203B41FA5}">
                      <a16:colId xmlns:a16="http://schemas.microsoft.com/office/drawing/2014/main" val="4056600187"/>
                    </a:ext>
                  </a:extLst>
                </a:gridCol>
                <a:gridCol w="1327178">
                  <a:extLst>
                    <a:ext uri="{9D8B030D-6E8A-4147-A177-3AD203B41FA5}">
                      <a16:colId xmlns:a16="http://schemas.microsoft.com/office/drawing/2014/main" val="856410500"/>
                    </a:ext>
                  </a:extLst>
                </a:gridCol>
              </a:tblGrid>
              <a:tr h="360000">
                <a:tc>
                  <a:txBody>
                    <a:bodyPr/>
                    <a:lstStyle/>
                    <a:p>
                      <a:pPr marL="71120">
                        <a:spcBef>
                          <a:spcPts val="5"/>
                        </a:spcBef>
                        <a:spcAft>
                          <a:spcPts val="0"/>
                        </a:spcAft>
                      </a:pPr>
                      <a:r>
                        <a:rPr kumimoji="0" lang="en-US" altLang="en-US" sz="1200" b="1" i="1" u="none" strike="noStrike" cap="none" normalizeH="0" baseline="0" dirty="0">
                          <a:ln>
                            <a:noFill/>
                          </a:ln>
                          <a:solidFill>
                            <a:schemeClr val="tx1"/>
                          </a:solidFill>
                          <a:effectLst/>
                          <a:latin typeface="+mn-lt"/>
                          <a:ea typeface="Times New Roman" panose="02020603050405020304" pitchFamily="18" charset="0"/>
                        </a:rPr>
                        <a:t>POLICY</a:t>
                      </a:r>
                      <a:endParaRPr lang="en-US" sz="1200" b="1"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315"/>
                        </a:lnSpc>
                      </a:pP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YEAR</a:t>
                      </a:r>
                      <a:endParaRPr lang="en-US" sz="1200" b="1"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TOPIC</a:t>
                      </a:r>
                      <a:endParaRPr lang="en-US" sz="1200" b="1"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marR="0" lvl="0" indent="0" algn="l" defTabSz="914400" rtl="0" eaLnBrk="1" fontAlgn="auto" latinLnBrk="0" hangingPunct="1">
                        <a:lnSpc>
                          <a:spcPts val="1255"/>
                        </a:lnSpc>
                        <a:spcBef>
                          <a:spcPts val="0"/>
                        </a:spcBef>
                        <a:spcAft>
                          <a:spcPts val="0"/>
                        </a:spcAft>
                        <a:buClrTx/>
                        <a:buSzTx/>
                        <a:buFontTx/>
                        <a:buNone/>
                        <a:tabLst/>
                        <a:defRPr/>
                      </a:pP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BINDING</a:t>
                      </a:r>
                      <a:endParaRPr kumimoji="0" lang="en-US" altLang="en-US" sz="1200" b="1" i="0" u="none" strike="noStrike" cap="none" normalizeH="0" baseline="0" dirty="0">
                        <a:ln>
                          <a:noFill/>
                        </a:ln>
                        <a:solidFill>
                          <a:schemeClr val="tx1"/>
                        </a:solidFill>
                        <a:effectLst/>
                        <a:latin typeface="+mn-lt"/>
                      </a:endParaRPr>
                    </a:p>
                  </a:txBody>
                  <a:tcPr marL="0" marR="0" marT="0" marB="0"/>
                </a:tc>
                <a:extLst>
                  <a:ext uri="{0D108BD9-81ED-4DB2-BD59-A6C34878D82A}">
                    <a16:rowId xmlns:a16="http://schemas.microsoft.com/office/drawing/2014/main" val="1497077921"/>
                  </a:ext>
                </a:extLst>
              </a:tr>
              <a:tr h="360000">
                <a:tc>
                  <a:txBody>
                    <a:bodyPr/>
                    <a:lstStyle/>
                    <a:p>
                      <a:pPr marL="71120">
                        <a:spcBef>
                          <a:spcPts val="5"/>
                        </a:spcBef>
                        <a:spcAft>
                          <a:spcPts val="0"/>
                        </a:spcAft>
                      </a:pPr>
                      <a:r>
                        <a:rPr lang="en-US" sz="1200" dirty="0">
                          <a:effectLst/>
                          <a:latin typeface="+mn-lt"/>
                        </a:rPr>
                        <a:t>OAU</a:t>
                      </a:r>
                      <a:r>
                        <a:rPr lang="en-US" sz="1200" spc="220" dirty="0">
                          <a:effectLst/>
                          <a:latin typeface="+mn-lt"/>
                        </a:rPr>
                        <a:t> </a:t>
                      </a:r>
                      <a:r>
                        <a:rPr lang="en-US" sz="1200" dirty="0">
                          <a:effectLst/>
                          <a:latin typeface="+mn-lt"/>
                        </a:rPr>
                        <a:t>Convention</a:t>
                      </a:r>
                      <a:r>
                        <a:rPr lang="en-US" sz="1200" spc="260" dirty="0">
                          <a:effectLst/>
                          <a:latin typeface="+mn-lt"/>
                        </a:rPr>
                        <a:t> </a:t>
                      </a:r>
                      <a:r>
                        <a:rPr lang="en-US" sz="1200" dirty="0">
                          <a:effectLst/>
                          <a:latin typeface="+mn-lt"/>
                        </a:rPr>
                        <a:t>Governing</a:t>
                      </a:r>
                      <a:r>
                        <a:rPr lang="en-US" sz="1200" spc="225" dirty="0">
                          <a:effectLst/>
                          <a:latin typeface="+mn-lt"/>
                        </a:rPr>
                        <a:t> </a:t>
                      </a:r>
                      <a:r>
                        <a:rPr lang="en-US" sz="1200" dirty="0">
                          <a:effectLst/>
                          <a:latin typeface="+mn-lt"/>
                        </a:rPr>
                        <a:t>the</a:t>
                      </a:r>
                      <a:r>
                        <a:rPr lang="en-US" sz="1200" spc="225" dirty="0">
                          <a:effectLst/>
                          <a:latin typeface="+mn-lt"/>
                        </a:rPr>
                        <a:t> </a:t>
                      </a:r>
                      <a:r>
                        <a:rPr lang="en-US" sz="1200" dirty="0">
                          <a:effectLst/>
                          <a:latin typeface="+mn-lt"/>
                        </a:rPr>
                        <a:t>Specific</a:t>
                      </a:r>
                      <a:r>
                        <a:rPr lang="en-US" sz="1200" spc="-270" dirty="0">
                          <a:effectLst/>
                          <a:latin typeface="+mn-lt"/>
                        </a:rPr>
                        <a:t> </a:t>
                      </a:r>
                      <a:r>
                        <a:rPr lang="en-US" sz="1200" dirty="0">
                          <a:effectLst/>
                          <a:latin typeface="+mn-lt"/>
                        </a:rPr>
                        <a:t>Aspects</a:t>
                      </a:r>
                      <a:r>
                        <a:rPr lang="en-US" sz="1200" spc="-10" dirty="0">
                          <a:effectLst/>
                          <a:latin typeface="+mn-lt"/>
                        </a:rPr>
                        <a:t> </a:t>
                      </a:r>
                      <a:r>
                        <a:rPr lang="en-US" sz="1200" dirty="0">
                          <a:effectLst/>
                          <a:latin typeface="+mn-lt"/>
                        </a:rPr>
                        <a:t>of</a:t>
                      </a:r>
                      <a:r>
                        <a:rPr lang="en-US" sz="1200" spc="-10" dirty="0">
                          <a:effectLst/>
                          <a:latin typeface="+mn-lt"/>
                        </a:rPr>
                        <a:t> </a:t>
                      </a:r>
                      <a:r>
                        <a:rPr lang="en-US" sz="1200" dirty="0">
                          <a:effectLst/>
                          <a:latin typeface="+mn-lt"/>
                        </a:rPr>
                        <a:t>Refugee</a:t>
                      </a:r>
                      <a:r>
                        <a:rPr lang="en-US" sz="1200" spc="-10" dirty="0">
                          <a:effectLst/>
                          <a:latin typeface="+mn-lt"/>
                        </a:rPr>
                        <a:t> </a:t>
                      </a:r>
                      <a:r>
                        <a:rPr lang="en-US" sz="1200" dirty="0">
                          <a:effectLst/>
                          <a:latin typeface="+mn-lt"/>
                        </a:rPr>
                        <a:t>Problems</a:t>
                      </a:r>
                      <a:r>
                        <a:rPr lang="en-US" sz="1200" spc="-10" dirty="0">
                          <a:effectLst/>
                          <a:latin typeface="+mn-lt"/>
                        </a:rPr>
                        <a:t> </a:t>
                      </a:r>
                      <a:r>
                        <a:rPr lang="en-US" sz="1200" dirty="0">
                          <a:effectLst/>
                          <a:latin typeface="+mn-lt"/>
                        </a:rPr>
                        <a:t>in</a:t>
                      </a:r>
                      <a:r>
                        <a:rPr lang="en-US" sz="1200" spc="-10" dirty="0">
                          <a:effectLst/>
                          <a:latin typeface="+mn-lt"/>
                        </a:rPr>
                        <a:t> </a:t>
                      </a:r>
                      <a:r>
                        <a:rPr lang="en-US" sz="1200" dirty="0">
                          <a:effectLst/>
                          <a:latin typeface="+mn-lt"/>
                        </a:rPr>
                        <a:t>Africa</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315"/>
                        </a:lnSpc>
                      </a:pPr>
                      <a:r>
                        <a:rPr lang="en-US" sz="1200" dirty="0">
                          <a:solidFill>
                            <a:srgbClr val="000000"/>
                          </a:solidFill>
                          <a:effectLst/>
                          <a:latin typeface="+mn-lt"/>
                        </a:rPr>
                        <a:t>1969</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dirty="0">
                          <a:solidFill>
                            <a:srgbClr val="000000"/>
                          </a:solidFill>
                          <a:effectLst/>
                          <a:latin typeface="+mn-lt"/>
                        </a:rPr>
                        <a:t>Refugees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dirty="0">
                          <a:solidFill>
                            <a:srgbClr val="000000"/>
                          </a:solidFill>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18247871"/>
                  </a:ext>
                </a:extLst>
              </a:tr>
              <a:tr h="360000">
                <a:tc>
                  <a:txBody>
                    <a:bodyPr/>
                    <a:lstStyle/>
                    <a:p>
                      <a:pPr marL="71120">
                        <a:lnSpc>
                          <a:spcPts val="1265"/>
                        </a:lnSpc>
                      </a:pPr>
                      <a:r>
                        <a:rPr lang="en-US" sz="1200" dirty="0">
                          <a:effectLst/>
                          <a:latin typeface="+mn-lt"/>
                        </a:rPr>
                        <a:t>The</a:t>
                      </a:r>
                      <a:r>
                        <a:rPr lang="en-US" sz="1200" spc="-10" dirty="0">
                          <a:effectLst/>
                          <a:latin typeface="+mn-lt"/>
                        </a:rPr>
                        <a:t> </a:t>
                      </a:r>
                      <a:r>
                        <a:rPr lang="en-US" sz="1200" dirty="0">
                          <a:effectLst/>
                          <a:latin typeface="+mn-lt"/>
                        </a:rPr>
                        <a:t>Migration</a:t>
                      </a:r>
                      <a:r>
                        <a:rPr lang="en-US" sz="1200" spc="-5" dirty="0">
                          <a:effectLst/>
                          <a:latin typeface="+mn-lt"/>
                        </a:rPr>
                        <a:t> </a:t>
                      </a:r>
                      <a:r>
                        <a:rPr lang="en-US" sz="1200" dirty="0">
                          <a:effectLst/>
                          <a:latin typeface="+mn-lt"/>
                        </a:rPr>
                        <a:t>Policy</a:t>
                      </a:r>
                      <a:r>
                        <a:rPr lang="en-US" sz="1200" spc="-10" dirty="0">
                          <a:effectLst/>
                          <a:latin typeface="+mn-lt"/>
                        </a:rPr>
                        <a:t> </a:t>
                      </a:r>
                      <a:r>
                        <a:rPr lang="en-US" sz="1200" dirty="0">
                          <a:effectLst/>
                          <a:latin typeface="+mn-lt"/>
                        </a:rPr>
                        <a:t>Framework</a:t>
                      </a:r>
                      <a:r>
                        <a:rPr lang="en-US" sz="1200" spc="-5" dirty="0">
                          <a:effectLst/>
                          <a:latin typeface="+mn-lt"/>
                        </a:rPr>
                        <a:t> </a:t>
                      </a:r>
                      <a:r>
                        <a:rPr lang="en-US" sz="1200" dirty="0">
                          <a:effectLst/>
                          <a:latin typeface="+mn-lt"/>
                        </a:rPr>
                        <a:t>for</a:t>
                      </a:r>
                      <a:r>
                        <a:rPr lang="en-US" sz="1200" spc="-5" dirty="0">
                          <a:effectLst/>
                          <a:latin typeface="+mn-lt"/>
                        </a:rPr>
                        <a:t> </a:t>
                      </a:r>
                      <a:r>
                        <a:rPr lang="en-US" sz="1200" dirty="0">
                          <a:effectLst/>
                          <a:latin typeface="+mn-lt"/>
                        </a:rPr>
                        <a:t>Africa</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255"/>
                        </a:lnSpc>
                      </a:pPr>
                      <a:r>
                        <a:rPr lang="en-US" sz="1200" dirty="0">
                          <a:effectLst/>
                          <a:latin typeface="+mn-lt"/>
                        </a:rPr>
                        <a:t>2006</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dirty="0">
                          <a:effectLst/>
                          <a:latin typeface="+mn-lt"/>
                        </a:rPr>
                        <a:t>Migration</a:t>
                      </a:r>
                      <a:r>
                        <a:rPr lang="en-US" sz="1200" spc="-15" dirty="0">
                          <a:effectLst/>
                          <a:latin typeface="+mn-lt"/>
                        </a:rPr>
                        <a:t> </a:t>
                      </a:r>
                      <a:r>
                        <a:rPr lang="en-US" sz="1200" dirty="0">
                          <a:effectLst/>
                          <a:latin typeface="+mn-lt"/>
                        </a:rPr>
                        <a:t>general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a:effectLst/>
                          <a:latin typeface="+mn-lt"/>
                        </a:rPr>
                        <a:t>No</a:t>
                      </a:r>
                      <a:endParaRPr lang="en-US" sz="120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59269382"/>
                  </a:ext>
                </a:extLst>
              </a:tr>
              <a:tr h="360000">
                <a:tc>
                  <a:txBody>
                    <a:bodyPr/>
                    <a:lstStyle/>
                    <a:p>
                      <a:pPr marL="71120">
                        <a:lnSpc>
                          <a:spcPts val="1190"/>
                        </a:lnSpc>
                      </a:pPr>
                      <a:r>
                        <a:rPr lang="en-US" sz="1200" dirty="0">
                          <a:effectLst/>
                          <a:latin typeface="+mn-lt"/>
                        </a:rPr>
                        <a:t>African</a:t>
                      </a:r>
                      <a:r>
                        <a:rPr lang="en-US" sz="1200" spc="-20" dirty="0">
                          <a:effectLst/>
                          <a:latin typeface="+mn-lt"/>
                        </a:rPr>
                        <a:t> </a:t>
                      </a:r>
                      <a:r>
                        <a:rPr lang="en-US" sz="1200" dirty="0">
                          <a:effectLst/>
                          <a:latin typeface="+mn-lt"/>
                        </a:rPr>
                        <a:t>Common</a:t>
                      </a:r>
                      <a:r>
                        <a:rPr lang="en-US" sz="1200" spc="-15" dirty="0">
                          <a:effectLst/>
                          <a:latin typeface="+mn-lt"/>
                        </a:rPr>
                        <a:t> </a:t>
                      </a:r>
                      <a:r>
                        <a:rPr lang="en-US" sz="1200" dirty="0">
                          <a:effectLst/>
                          <a:latin typeface="+mn-lt"/>
                        </a:rPr>
                        <a:t>Position</a:t>
                      </a:r>
                      <a:r>
                        <a:rPr lang="en-US" sz="1200" spc="-30" dirty="0">
                          <a:effectLst/>
                          <a:latin typeface="+mn-lt"/>
                        </a:rPr>
                        <a:t> </a:t>
                      </a:r>
                      <a:r>
                        <a:rPr lang="en-US" sz="1200" dirty="0">
                          <a:effectLst/>
                          <a:latin typeface="+mn-lt"/>
                        </a:rPr>
                        <a:t>on</a:t>
                      </a:r>
                      <a:r>
                        <a:rPr lang="en-US" sz="1200" spc="-15" dirty="0">
                          <a:effectLst/>
                          <a:latin typeface="+mn-lt"/>
                        </a:rPr>
                        <a:t> </a:t>
                      </a:r>
                      <a:r>
                        <a:rPr lang="en-US" sz="1200" dirty="0">
                          <a:effectLst/>
                          <a:latin typeface="+mn-lt"/>
                        </a:rPr>
                        <a:t>Migration</a:t>
                      </a:r>
                      <a:r>
                        <a:rPr lang="en-US" sz="1200" spc="-30" dirty="0">
                          <a:effectLst/>
                          <a:latin typeface="+mn-lt"/>
                        </a:rPr>
                        <a:t> </a:t>
                      </a:r>
                      <a:r>
                        <a:rPr lang="en-US" sz="1200" dirty="0">
                          <a:effectLst/>
                          <a:latin typeface="+mn-lt"/>
                        </a:rPr>
                        <a:t>and Development</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190"/>
                        </a:lnSpc>
                      </a:pPr>
                      <a:r>
                        <a:rPr lang="en-US" sz="1200" dirty="0">
                          <a:solidFill>
                            <a:srgbClr val="000000"/>
                          </a:solidFill>
                          <a:effectLst/>
                          <a:latin typeface="+mn-lt"/>
                        </a:rPr>
                        <a:t>2006</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90"/>
                        </a:lnSpc>
                      </a:pPr>
                      <a:r>
                        <a:rPr lang="en-US" sz="1200" dirty="0">
                          <a:solidFill>
                            <a:srgbClr val="000000"/>
                          </a:solidFill>
                          <a:effectLst/>
                          <a:latin typeface="+mn-lt"/>
                        </a:rPr>
                        <a:t>Migration</a:t>
                      </a:r>
                      <a:r>
                        <a:rPr lang="en-US" sz="1200" spc="-15" dirty="0">
                          <a:solidFill>
                            <a:srgbClr val="000000"/>
                          </a:solidFill>
                          <a:effectLst/>
                          <a:latin typeface="+mn-lt"/>
                        </a:rPr>
                        <a:t> </a:t>
                      </a:r>
                      <a:r>
                        <a:rPr lang="en-US" sz="1200" dirty="0">
                          <a:solidFill>
                            <a:srgbClr val="000000"/>
                          </a:solidFill>
                          <a:effectLst/>
                          <a:latin typeface="+mn-lt"/>
                        </a:rPr>
                        <a:t>general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90"/>
                        </a:lnSpc>
                      </a:pPr>
                      <a:r>
                        <a:rPr lang="en-US" sz="1200">
                          <a:solidFill>
                            <a:srgbClr val="000000"/>
                          </a:solidFill>
                          <a:effectLst/>
                          <a:latin typeface="+mn-lt"/>
                        </a:rPr>
                        <a:t>No</a:t>
                      </a:r>
                      <a:endParaRPr lang="en-US" sz="120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95874137"/>
                  </a:ext>
                </a:extLst>
              </a:tr>
              <a:tr h="360000">
                <a:tc>
                  <a:txBody>
                    <a:bodyPr/>
                    <a:lstStyle/>
                    <a:p>
                      <a:pPr marL="71120">
                        <a:lnSpc>
                          <a:spcPts val="1185"/>
                        </a:lnSpc>
                      </a:pPr>
                      <a:r>
                        <a:rPr lang="en-US" sz="1200" dirty="0">
                          <a:effectLst/>
                          <a:latin typeface="+mn-lt"/>
                        </a:rPr>
                        <a:t>Declaration</a:t>
                      </a:r>
                      <a:r>
                        <a:rPr lang="en-US" sz="1200" spc="215" dirty="0">
                          <a:effectLst/>
                          <a:latin typeface="+mn-lt"/>
                        </a:rPr>
                        <a:t> </a:t>
                      </a:r>
                      <a:r>
                        <a:rPr lang="en-US" sz="1200" dirty="0">
                          <a:effectLst/>
                          <a:latin typeface="+mn-lt"/>
                        </a:rPr>
                        <a:t>on</a:t>
                      </a:r>
                      <a:r>
                        <a:rPr lang="en-US" sz="1200" spc="225" dirty="0">
                          <a:effectLst/>
                          <a:latin typeface="+mn-lt"/>
                        </a:rPr>
                        <a:t> </a:t>
                      </a:r>
                      <a:r>
                        <a:rPr lang="en-US" sz="1200" dirty="0">
                          <a:effectLst/>
                          <a:latin typeface="+mn-lt"/>
                        </a:rPr>
                        <a:t>the</a:t>
                      </a:r>
                      <a:r>
                        <a:rPr lang="en-US" sz="1200" spc="225" dirty="0">
                          <a:effectLst/>
                          <a:latin typeface="+mn-lt"/>
                        </a:rPr>
                        <a:t> </a:t>
                      </a:r>
                      <a:r>
                        <a:rPr lang="en-US" sz="1200" dirty="0">
                          <a:effectLst/>
                          <a:latin typeface="+mn-lt"/>
                        </a:rPr>
                        <a:t>African</a:t>
                      </a:r>
                      <a:r>
                        <a:rPr lang="en-US" sz="1200" spc="225" dirty="0">
                          <a:effectLst/>
                          <a:latin typeface="+mn-lt"/>
                        </a:rPr>
                        <a:t> </a:t>
                      </a:r>
                      <a:r>
                        <a:rPr lang="en-US" sz="1200" dirty="0">
                          <a:effectLst/>
                          <a:latin typeface="+mn-lt"/>
                        </a:rPr>
                        <a:t>Union</a:t>
                      </a:r>
                      <a:r>
                        <a:rPr lang="en-US" sz="1200" spc="215" dirty="0">
                          <a:effectLst/>
                          <a:latin typeface="+mn-lt"/>
                        </a:rPr>
                        <a:t> </a:t>
                      </a:r>
                      <a:r>
                        <a:rPr lang="en-US" sz="1200" dirty="0">
                          <a:effectLst/>
                          <a:latin typeface="+mn-lt"/>
                        </a:rPr>
                        <a:t>Border </a:t>
                      </a:r>
                      <a:r>
                        <a:rPr lang="en-US" sz="1200" dirty="0" err="1">
                          <a:effectLst/>
                          <a:latin typeface="+mn-lt"/>
                        </a:rPr>
                        <a:t>Programme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185"/>
                        </a:lnSpc>
                      </a:pPr>
                      <a:r>
                        <a:rPr lang="en-US" sz="1200" dirty="0">
                          <a:effectLst/>
                          <a:latin typeface="+mn-lt"/>
                        </a:rPr>
                        <a:t>2007</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5"/>
                        </a:lnSpc>
                      </a:pPr>
                      <a:r>
                        <a:rPr lang="en-US" sz="1200" dirty="0">
                          <a:effectLst/>
                          <a:latin typeface="+mn-lt"/>
                        </a:rPr>
                        <a:t>Borders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5"/>
                        </a:lnSpc>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00196239"/>
                  </a:ext>
                </a:extLst>
              </a:tr>
              <a:tr h="360000">
                <a:tc>
                  <a:txBody>
                    <a:bodyPr/>
                    <a:lstStyle/>
                    <a:p>
                      <a:pPr marL="71120" marR="0" lvl="0" indent="0" algn="l" defTabSz="914400" rtl="0" eaLnBrk="1" fontAlgn="auto" latinLnBrk="0" hangingPunct="1">
                        <a:lnSpc>
                          <a:spcPts val="1215"/>
                        </a:lnSpc>
                        <a:spcBef>
                          <a:spcPts val="0"/>
                        </a:spcBef>
                        <a:spcAft>
                          <a:spcPts val="0"/>
                        </a:spcAft>
                        <a:buClrTx/>
                        <a:buSzTx/>
                        <a:buFontTx/>
                        <a:buNone/>
                        <a:tabLst>
                          <a:tab pos="888365" algn="l"/>
                          <a:tab pos="1224915" algn="l"/>
                          <a:tab pos="1569085" algn="l"/>
                          <a:tab pos="2332355" algn="l"/>
                        </a:tabLst>
                        <a:defRPr/>
                      </a:pPr>
                      <a:r>
                        <a:rPr lang="en-US" sz="1200" dirty="0">
                          <a:effectLst/>
                          <a:latin typeface="+mn-lt"/>
                        </a:rPr>
                        <a:t>Convention for the Protection and Assistance</a:t>
                      </a:r>
                      <a:r>
                        <a:rPr lang="en-US" sz="1200" spc="70" dirty="0">
                          <a:effectLst/>
                          <a:latin typeface="+mn-lt"/>
                        </a:rPr>
                        <a:t> </a:t>
                      </a:r>
                      <a:r>
                        <a:rPr lang="en-US" sz="1200" dirty="0">
                          <a:effectLst/>
                          <a:latin typeface="+mn-lt"/>
                        </a:rPr>
                        <a:t>of</a:t>
                      </a:r>
                      <a:r>
                        <a:rPr lang="en-US" sz="1200" spc="70" dirty="0">
                          <a:effectLst/>
                          <a:latin typeface="+mn-lt"/>
                        </a:rPr>
                        <a:t> </a:t>
                      </a:r>
                      <a:r>
                        <a:rPr lang="en-US" sz="1200" dirty="0">
                          <a:effectLst/>
                          <a:latin typeface="+mn-lt"/>
                        </a:rPr>
                        <a:t>Internally</a:t>
                      </a:r>
                      <a:r>
                        <a:rPr lang="en-US" sz="1200" spc="70" dirty="0">
                          <a:effectLst/>
                          <a:latin typeface="+mn-lt"/>
                        </a:rPr>
                        <a:t> </a:t>
                      </a:r>
                      <a:r>
                        <a:rPr lang="en-US" sz="1200" dirty="0">
                          <a:effectLst/>
                          <a:latin typeface="+mn-lt"/>
                        </a:rPr>
                        <a:t>Displaced</a:t>
                      </a:r>
                      <a:r>
                        <a:rPr lang="en-US" sz="1200" spc="105" dirty="0">
                          <a:effectLst/>
                          <a:latin typeface="+mn-lt"/>
                        </a:rPr>
                        <a:t> </a:t>
                      </a:r>
                      <a:r>
                        <a:rPr lang="en-US" sz="1200" dirty="0">
                          <a:effectLst/>
                          <a:latin typeface="+mn-lt"/>
                        </a:rPr>
                        <a:t>Persons in</a:t>
                      </a:r>
                      <a:r>
                        <a:rPr lang="en-US" sz="1200" spc="-20" dirty="0">
                          <a:effectLst/>
                          <a:latin typeface="+mn-lt"/>
                        </a:rPr>
                        <a:t> </a:t>
                      </a:r>
                      <a:r>
                        <a:rPr lang="en-US" sz="1200" dirty="0">
                          <a:effectLst/>
                          <a:latin typeface="+mn-lt"/>
                        </a:rPr>
                        <a:t>Africa</a:t>
                      </a:r>
                      <a:r>
                        <a:rPr lang="en-US" sz="1200" spc="-20" dirty="0">
                          <a:effectLst/>
                          <a:latin typeface="+mn-lt"/>
                        </a:rPr>
                        <a:t> </a:t>
                      </a:r>
                      <a:r>
                        <a:rPr lang="en-US" sz="1200" dirty="0">
                          <a:effectLst/>
                          <a:latin typeface="+mn-lt"/>
                        </a:rPr>
                        <a:t>-</a:t>
                      </a:r>
                      <a:r>
                        <a:rPr lang="en-US" sz="1200" spc="-25" dirty="0">
                          <a:effectLst/>
                          <a:latin typeface="+mn-lt"/>
                        </a:rPr>
                        <a:t> </a:t>
                      </a:r>
                      <a:r>
                        <a:rPr lang="en-US" sz="1200" dirty="0">
                          <a:effectLst/>
                          <a:latin typeface="+mn-lt"/>
                        </a:rPr>
                        <a:t>"Kampala</a:t>
                      </a:r>
                      <a:r>
                        <a:rPr lang="en-US" sz="1200" spc="-20" dirty="0">
                          <a:effectLst/>
                          <a:latin typeface="+mn-lt"/>
                        </a:rPr>
                        <a:t> </a:t>
                      </a:r>
                      <a:r>
                        <a:rPr lang="en-US" sz="1200" dirty="0">
                          <a:effectLst/>
                          <a:latin typeface="+mn-lt"/>
                        </a:rPr>
                        <a:t>Convention"</a:t>
                      </a:r>
                      <a:endParaRPr lang="en-US" sz="1200" dirty="0">
                        <a:effectLst/>
                        <a:latin typeface="+mn-lt"/>
                        <a:ea typeface="Times New Roman" panose="02020603050405020304" pitchFamily="18" charset="0"/>
                        <a:cs typeface="Times New Roman" panose="02020603050405020304" pitchFamily="18" charset="0"/>
                      </a:endParaRPr>
                    </a:p>
                    <a:p>
                      <a:pPr marL="71120">
                        <a:lnSpc>
                          <a:spcPts val="1215"/>
                        </a:lnSpc>
                        <a:tabLst>
                          <a:tab pos="888365" algn="l"/>
                          <a:tab pos="1224915" algn="l"/>
                          <a:tab pos="1569085" algn="l"/>
                          <a:tab pos="2332355" algn="l"/>
                        </a:tabLst>
                      </a:pP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215"/>
                        </a:lnSpc>
                      </a:pPr>
                      <a:r>
                        <a:rPr lang="en-US" sz="1200" dirty="0">
                          <a:solidFill>
                            <a:srgbClr val="000000"/>
                          </a:solidFill>
                          <a:effectLst/>
                          <a:latin typeface="+mn-lt"/>
                        </a:rPr>
                        <a:t>2009</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15"/>
                        </a:lnSpc>
                      </a:pPr>
                      <a:r>
                        <a:rPr lang="en-US" sz="1200" dirty="0">
                          <a:solidFill>
                            <a:srgbClr val="000000"/>
                          </a:solidFill>
                          <a:effectLst/>
                          <a:latin typeface="+mn-lt"/>
                        </a:rPr>
                        <a:t>IDPs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15"/>
                        </a:lnSpc>
                      </a:pPr>
                      <a:r>
                        <a:rPr lang="en-US" sz="1200" dirty="0">
                          <a:solidFill>
                            <a:srgbClr val="000000"/>
                          </a:solidFill>
                          <a:effectLst/>
                          <a:latin typeface="+mn-lt"/>
                        </a:rPr>
                        <a:t>Yes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28675253"/>
                  </a:ext>
                </a:extLst>
              </a:tr>
              <a:tr h="360000">
                <a:tc>
                  <a:txBody>
                    <a:bodyPr/>
                    <a:lstStyle/>
                    <a:p>
                      <a:pPr marL="71120">
                        <a:lnSpc>
                          <a:spcPts val="1265"/>
                        </a:lnSpc>
                      </a:pPr>
                      <a:r>
                        <a:rPr lang="en-US" sz="1200" dirty="0">
                          <a:effectLst/>
                          <a:latin typeface="+mn-lt"/>
                        </a:rPr>
                        <a:t>Minimum</a:t>
                      </a:r>
                      <a:r>
                        <a:rPr lang="en-US" sz="1200" spc="-15" dirty="0">
                          <a:effectLst/>
                          <a:latin typeface="+mn-lt"/>
                        </a:rPr>
                        <a:t> </a:t>
                      </a:r>
                      <a:r>
                        <a:rPr lang="en-US" sz="1200" dirty="0">
                          <a:effectLst/>
                          <a:latin typeface="+mn-lt"/>
                        </a:rPr>
                        <a:t>Integration</a:t>
                      </a:r>
                      <a:r>
                        <a:rPr lang="en-US" sz="1200" spc="-10" dirty="0">
                          <a:effectLst/>
                          <a:latin typeface="+mn-lt"/>
                        </a:rPr>
                        <a:t> </a:t>
                      </a:r>
                      <a:r>
                        <a:rPr lang="en-US" sz="1200" dirty="0" err="1">
                          <a:effectLst/>
                          <a:latin typeface="+mn-lt"/>
                        </a:rPr>
                        <a:t>Programme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315"/>
                        </a:lnSpc>
                      </a:pPr>
                      <a:r>
                        <a:rPr lang="en-US" sz="1200">
                          <a:effectLst/>
                          <a:latin typeface="+mn-lt"/>
                        </a:rPr>
                        <a:t>2009</a:t>
                      </a:r>
                      <a:endParaRPr lang="en-US" sz="120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dirty="0">
                          <a:effectLst/>
                          <a:latin typeface="+mn-lt"/>
                        </a:rPr>
                        <a:t>Labour</a:t>
                      </a:r>
                      <a:r>
                        <a:rPr lang="en-US" sz="1200" spc="-15" dirty="0">
                          <a:effectLst/>
                          <a:latin typeface="+mn-lt"/>
                        </a:rPr>
                        <a:t> </a:t>
                      </a:r>
                      <a:r>
                        <a:rPr lang="en-US" sz="1200" dirty="0">
                          <a:effectLst/>
                          <a:latin typeface="+mn-lt"/>
                        </a:rPr>
                        <a:t>migration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1472941"/>
                  </a:ext>
                </a:extLst>
              </a:tr>
              <a:tr h="360000">
                <a:tc>
                  <a:txBody>
                    <a:bodyPr/>
                    <a:lstStyle/>
                    <a:p>
                      <a:pPr marL="71120">
                        <a:lnSpc>
                          <a:spcPts val="1180"/>
                        </a:lnSpc>
                      </a:pPr>
                      <a:r>
                        <a:rPr lang="en-US" sz="1200" dirty="0">
                          <a:effectLst/>
                          <a:latin typeface="+mn-lt"/>
                        </a:rPr>
                        <a:t>Khartoum</a:t>
                      </a:r>
                      <a:r>
                        <a:rPr lang="en-US" sz="1200" spc="330" dirty="0">
                          <a:effectLst/>
                          <a:latin typeface="+mn-lt"/>
                        </a:rPr>
                        <a:t> </a:t>
                      </a:r>
                      <a:r>
                        <a:rPr lang="en-US" sz="1200" dirty="0">
                          <a:effectLst/>
                          <a:latin typeface="+mn-lt"/>
                        </a:rPr>
                        <a:t>Declaration  </a:t>
                      </a:r>
                      <a:r>
                        <a:rPr lang="en-US" sz="1200" spc="55" dirty="0">
                          <a:effectLst/>
                          <a:latin typeface="+mn-lt"/>
                        </a:rPr>
                        <a:t> </a:t>
                      </a:r>
                      <a:r>
                        <a:rPr lang="en-US" sz="1200" dirty="0">
                          <a:effectLst/>
                          <a:latin typeface="+mn-lt"/>
                        </a:rPr>
                        <a:t>on  </a:t>
                      </a:r>
                      <a:r>
                        <a:rPr lang="en-US" sz="1200" spc="60" dirty="0">
                          <a:effectLst/>
                          <a:latin typeface="+mn-lt"/>
                        </a:rPr>
                        <a:t> </a:t>
                      </a:r>
                      <a:r>
                        <a:rPr lang="en-US" sz="1200" dirty="0">
                          <a:effectLst/>
                          <a:latin typeface="+mn-lt"/>
                        </a:rPr>
                        <a:t>AU-Horn  </a:t>
                      </a:r>
                      <a:r>
                        <a:rPr lang="en-US" sz="1200" spc="65" dirty="0">
                          <a:effectLst/>
                          <a:latin typeface="+mn-lt"/>
                        </a:rPr>
                        <a:t> </a:t>
                      </a:r>
                      <a:r>
                        <a:rPr lang="en-US" sz="1200" dirty="0">
                          <a:effectLst/>
                          <a:latin typeface="+mn-lt"/>
                        </a:rPr>
                        <a:t>of Africa Initiative on Trafficking and Smuggling of Migrants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180"/>
                        </a:lnSpc>
                      </a:pPr>
                      <a:r>
                        <a:rPr lang="en-US" sz="1200" dirty="0">
                          <a:solidFill>
                            <a:srgbClr val="000000"/>
                          </a:solidFill>
                          <a:effectLst/>
                          <a:latin typeface="+mn-lt"/>
                        </a:rPr>
                        <a:t>2014</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0"/>
                        </a:lnSpc>
                      </a:pPr>
                      <a:r>
                        <a:rPr lang="en-US" sz="1200" dirty="0">
                          <a:solidFill>
                            <a:srgbClr val="000000"/>
                          </a:solidFill>
                          <a:effectLst/>
                          <a:latin typeface="+mn-lt"/>
                        </a:rPr>
                        <a:t>Trafficking</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0"/>
                        </a:lnSpc>
                      </a:pPr>
                      <a:r>
                        <a:rPr lang="en-US" sz="1200" dirty="0">
                          <a:solidFill>
                            <a:srgbClr val="000000"/>
                          </a:solidFill>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74202015"/>
                  </a:ext>
                </a:extLst>
              </a:tr>
              <a:tr h="360000">
                <a:tc>
                  <a:txBody>
                    <a:bodyPr/>
                    <a:lstStyle/>
                    <a:p>
                      <a:pPr marL="71120">
                        <a:lnSpc>
                          <a:spcPts val="1180"/>
                        </a:lnSpc>
                      </a:pPr>
                      <a:r>
                        <a:rPr lang="en-US" sz="1200" dirty="0">
                          <a:effectLst/>
                          <a:latin typeface="+mn-lt"/>
                        </a:rPr>
                        <a:t>Joint</a:t>
                      </a:r>
                      <a:r>
                        <a:rPr lang="en-US" sz="1200" spc="175" dirty="0">
                          <a:effectLst/>
                          <a:latin typeface="+mn-lt"/>
                        </a:rPr>
                        <a:t> </a:t>
                      </a:r>
                      <a:r>
                        <a:rPr lang="en-US" sz="1200" dirty="0">
                          <a:effectLst/>
                          <a:latin typeface="+mn-lt"/>
                        </a:rPr>
                        <a:t>Labour</a:t>
                      </a:r>
                      <a:r>
                        <a:rPr lang="en-US" sz="1200" spc="440" dirty="0">
                          <a:effectLst/>
                          <a:latin typeface="+mn-lt"/>
                        </a:rPr>
                        <a:t> </a:t>
                      </a:r>
                      <a:r>
                        <a:rPr lang="en-US" sz="1200" dirty="0">
                          <a:effectLst/>
                          <a:latin typeface="+mn-lt"/>
                        </a:rPr>
                        <a:t>Migration</a:t>
                      </a:r>
                      <a:r>
                        <a:rPr lang="en-US" sz="1200" spc="445" dirty="0">
                          <a:effectLst/>
                          <a:latin typeface="+mn-lt"/>
                        </a:rPr>
                        <a:t> </a:t>
                      </a:r>
                      <a:r>
                        <a:rPr lang="en-US" sz="1200" dirty="0">
                          <a:effectLst/>
                          <a:latin typeface="+mn-lt"/>
                        </a:rPr>
                        <a:t>Governance</a:t>
                      </a:r>
                      <a:r>
                        <a:rPr lang="en-US" sz="1200" spc="440" dirty="0">
                          <a:effectLst/>
                          <a:latin typeface="+mn-lt"/>
                        </a:rPr>
                        <a:t> </a:t>
                      </a:r>
                      <a:r>
                        <a:rPr lang="en-US" sz="1200" dirty="0">
                          <a:effectLst/>
                          <a:latin typeface="+mn-lt"/>
                        </a:rPr>
                        <a:t>for Development and Integration in Africa </a:t>
                      </a:r>
                      <a:r>
                        <a:rPr lang="en-US" sz="1200" dirty="0" err="1">
                          <a:effectLst/>
                          <a:latin typeface="+mn-lt"/>
                        </a:rPr>
                        <a:t>Programme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180"/>
                        </a:lnSpc>
                      </a:pPr>
                      <a:r>
                        <a:rPr lang="en-US" sz="1200" dirty="0">
                          <a:effectLst/>
                          <a:latin typeface="+mn-lt"/>
                        </a:rPr>
                        <a:t>2015</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0"/>
                        </a:lnSpc>
                      </a:pPr>
                      <a:r>
                        <a:rPr lang="en-US" sz="1200" dirty="0">
                          <a:effectLst/>
                          <a:latin typeface="+mn-lt"/>
                        </a:rPr>
                        <a:t>Labour</a:t>
                      </a:r>
                      <a:r>
                        <a:rPr lang="en-US" sz="1200" spc="-15" dirty="0">
                          <a:effectLst/>
                          <a:latin typeface="+mn-lt"/>
                        </a:rPr>
                        <a:t> </a:t>
                      </a:r>
                      <a:r>
                        <a:rPr lang="en-US" sz="1200" dirty="0">
                          <a:effectLst/>
                          <a:latin typeface="+mn-lt"/>
                        </a:rPr>
                        <a:t>migration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180"/>
                        </a:lnSpc>
                      </a:pPr>
                      <a:r>
                        <a:rPr lang="en-US" sz="1200" dirty="0">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8428477"/>
                  </a:ext>
                </a:extLst>
              </a:tr>
              <a:tr h="360000">
                <a:tc>
                  <a:txBody>
                    <a:bodyPr/>
                    <a:lstStyle/>
                    <a:p>
                      <a:pPr marL="71120">
                        <a:lnSpc>
                          <a:spcPts val="1370"/>
                        </a:lnSpc>
                      </a:pPr>
                      <a:r>
                        <a:rPr lang="en-US" sz="1200" dirty="0">
                          <a:effectLst/>
                          <a:latin typeface="+mn-lt"/>
                        </a:rPr>
                        <a:t>Declaration</a:t>
                      </a:r>
                      <a:r>
                        <a:rPr lang="en-US" sz="1200" spc="-20" dirty="0">
                          <a:effectLst/>
                          <a:latin typeface="+mn-lt"/>
                        </a:rPr>
                        <a:t> </a:t>
                      </a:r>
                      <a:r>
                        <a:rPr lang="en-US" sz="1200" dirty="0">
                          <a:effectLst/>
                          <a:latin typeface="+mn-lt"/>
                        </a:rPr>
                        <a:t>on</a:t>
                      </a:r>
                      <a:r>
                        <a:rPr lang="en-US" sz="1200" spc="-20" dirty="0">
                          <a:effectLst/>
                          <a:latin typeface="+mn-lt"/>
                        </a:rPr>
                        <a:t> </a:t>
                      </a:r>
                      <a:r>
                        <a:rPr lang="en-US" sz="1200" dirty="0">
                          <a:effectLst/>
                          <a:latin typeface="+mn-lt"/>
                        </a:rPr>
                        <a:t>Migration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250"/>
                        </a:lnSpc>
                      </a:pPr>
                      <a:r>
                        <a:rPr lang="en-US" sz="1200" dirty="0">
                          <a:solidFill>
                            <a:srgbClr val="000000"/>
                          </a:solidFill>
                          <a:effectLst/>
                          <a:latin typeface="+mn-lt"/>
                        </a:rPr>
                        <a:t>2015</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0"/>
                        </a:lnSpc>
                      </a:pPr>
                      <a:r>
                        <a:rPr lang="en-US" sz="1200" dirty="0">
                          <a:solidFill>
                            <a:srgbClr val="000000"/>
                          </a:solidFill>
                          <a:effectLst/>
                          <a:latin typeface="+mn-lt"/>
                        </a:rPr>
                        <a:t>Migration</a:t>
                      </a:r>
                      <a:r>
                        <a:rPr lang="en-US" sz="1200" spc="-15" dirty="0">
                          <a:solidFill>
                            <a:srgbClr val="000000"/>
                          </a:solidFill>
                          <a:effectLst/>
                          <a:latin typeface="+mn-lt"/>
                        </a:rPr>
                        <a:t> </a:t>
                      </a:r>
                      <a:r>
                        <a:rPr lang="en-US" sz="1200" dirty="0">
                          <a:solidFill>
                            <a:srgbClr val="000000"/>
                          </a:solidFill>
                          <a:effectLst/>
                          <a:latin typeface="+mn-lt"/>
                        </a:rPr>
                        <a:t>general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0"/>
                        </a:lnSpc>
                      </a:pPr>
                      <a:r>
                        <a:rPr lang="en-US" sz="1200" dirty="0">
                          <a:solidFill>
                            <a:srgbClr val="000000"/>
                          </a:solidFill>
                          <a:effectLst/>
                          <a:latin typeface="+mn-lt"/>
                        </a:rPr>
                        <a:t>No</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34342641"/>
                  </a:ext>
                </a:extLst>
              </a:tr>
              <a:tr h="375181">
                <a:tc>
                  <a:txBody>
                    <a:bodyPr/>
                    <a:lstStyle/>
                    <a:p>
                      <a:pPr marL="71120">
                        <a:lnSpc>
                          <a:spcPts val="1370"/>
                        </a:lnSpc>
                      </a:pPr>
                      <a:r>
                        <a:rPr lang="en-GB" sz="1200" dirty="0">
                          <a:effectLst/>
                          <a:latin typeface="+mn-lt"/>
                          <a:ea typeface="Times New Roman" panose="02020603050405020304" pitchFamily="18" charset="0"/>
                          <a:cs typeface="Times New Roman" panose="02020603050405020304" pitchFamily="18" charset="0"/>
                        </a:rPr>
                        <a:t>African Continental Free Trade Area (</a:t>
                      </a:r>
                      <a:r>
                        <a:rPr lang="en-GB" sz="1200" dirty="0" err="1">
                          <a:effectLst/>
                          <a:latin typeface="+mn-lt"/>
                          <a:ea typeface="Times New Roman" panose="02020603050405020304" pitchFamily="18" charset="0"/>
                          <a:cs typeface="Times New Roman" panose="02020603050405020304" pitchFamily="18" charset="0"/>
                        </a:rPr>
                        <a:t>AfCFTA</a:t>
                      </a:r>
                      <a:r>
                        <a:rPr lang="en-GB" sz="1200" dirty="0">
                          <a:effectLst/>
                          <a:latin typeface="+mn-lt"/>
                          <a:ea typeface="Times New Roman" panose="02020603050405020304" pitchFamily="18" charset="0"/>
                          <a:cs typeface="Times New Roman" panose="02020603050405020304" pitchFamily="18" charset="0"/>
                        </a:rPr>
                        <a:t>)</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250"/>
                        </a:lnSpc>
                      </a:pPr>
                      <a:r>
                        <a:rPr lang="en-GB" sz="1200" dirty="0">
                          <a:effectLst/>
                          <a:latin typeface="+mn-lt"/>
                          <a:ea typeface="Times New Roman" panose="02020603050405020304" pitchFamily="18" charset="0"/>
                          <a:cs typeface="Times New Roman" panose="02020603050405020304" pitchFamily="18" charset="0"/>
                        </a:rPr>
                        <a:t>2018</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0"/>
                        </a:lnSpc>
                      </a:pPr>
                      <a:r>
                        <a:rPr lang="en-GB" sz="1200" dirty="0">
                          <a:effectLst/>
                          <a:latin typeface="+mn-lt"/>
                          <a:ea typeface="Times New Roman" panose="02020603050405020304" pitchFamily="18" charset="0"/>
                          <a:cs typeface="Times New Roman" panose="02020603050405020304" pitchFamily="18" charset="0"/>
                        </a:rPr>
                        <a:t>Trade and Services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0"/>
                        </a:lnSpc>
                      </a:pPr>
                      <a:r>
                        <a:rPr lang="en-GB" sz="1200" dirty="0">
                          <a:effectLst/>
                          <a:latin typeface="+mn-lt"/>
                          <a:ea typeface="Times New Roman" panose="02020603050405020304" pitchFamily="18" charset="0"/>
                          <a:cs typeface="Times New Roman" panose="02020603050405020304" pitchFamily="18" charset="0"/>
                        </a:rPr>
                        <a:t>Yes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35128805"/>
                  </a:ext>
                </a:extLst>
              </a:tr>
              <a:tr h="360000">
                <a:tc>
                  <a:txBody>
                    <a:bodyPr/>
                    <a:lstStyle/>
                    <a:p>
                      <a:pPr marL="71120">
                        <a:lnSpc>
                          <a:spcPts val="1370"/>
                        </a:lnSpc>
                      </a:pPr>
                      <a:r>
                        <a:rPr lang="en-GB" sz="1200" dirty="0">
                          <a:effectLst/>
                          <a:latin typeface="+mn-lt"/>
                          <a:ea typeface="Times New Roman" panose="02020603050405020304" pitchFamily="18" charset="0"/>
                          <a:cs typeface="Times New Roman" panose="02020603050405020304" pitchFamily="18" charset="0"/>
                        </a:rPr>
                        <a:t>Africa Continental Free Movement of Persons Protocol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250"/>
                        </a:lnSpc>
                      </a:pPr>
                      <a:r>
                        <a:rPr lang="en-GB" sz="1200" dirty="0">
                          <a:effectLst/>
                          <a:latin typeface="+mn-lt"/>
                          <a:ea typeface="Times New Roman" panose="02020603050405020304" pitchFamily="18" charset="0"/>
                          <a:cs typeface="Times New Roman" panose="02020603050405020304" pitchFamily="18" charset="0"/>
                        </a:rPr>
                        <a:t>2018</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gn="l" defTabSz="914400" rtl="0" eaLnBrk="1" latinLnBrk="0" hangingPunct="1">
                        <a:lnSpc>
                          <a:spcPts val="1250"/>
                        </a:lnSpc>
                      </a:pPr>
                      <a:r>
                        <a:rPr lang="en-GB" sz="1200" b="0" kern="1200" dirty="0">
                          <a:solidFill>
                            <a:schemeClr val="tx1"/>
                          </a:solidFill>
                          <a:effectLst/>
                          <a:latin typeface="+mn-lt"/>
                          <a:ea typeface="Times New Roman" panose="02020603050405020304" pitchFamily="18" charset="0"/>
                          <a:cs typeface="Times New Roman" panose="02020603050405020304" pitchFamily="18" charset="0"/>
                        </a:rPr>
                        <a:t>Free Movement </a:t>
                      </a:r>
                      <a:endParaRPr lang="en-US" sz="12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0"/>
                        </a:lnSpc>
                      </a:pPr>
                      <a:r>
                        <a:rPr lang="en-GB" sz="1200" dirty="0">
                          <a:effectLst/>
                          <a:latin typeface="+mn-lt"/>
                          <a:ea typeface="Times New Roman" panose="02020603050405020304" pitchFamily="18" charset="0"/>
                          <a:cs typeface="Times New Roman" panose="02020603050405020304" pitchFamily="18" charset="0"/>
                        </a:rPr>
                        <a:t>Yes</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83475951"/>
                  </a:ext>
                </a:extLst>
              </a:tr>
            </a:tbl>
          </a:graphicData>
        </a:graphic>
      </p:graphicFrame>
    </p:spTree>
    <p:extLst>
      <p:ext uri="{BB962C8B-B14F-4D97-AF65-F5344CB8AC3E}">
        <p14:creationId xmlns:p14="http://schemas.microsoft.com/office/powerpoint/2010/main" val="137189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409224" y="57606"/>
            <a:ext cx="11573055" cy="1325563"/>
          </a:xfrm>
        </p:spPr>
        <p:txBody>
          <a:bodyPr/>
          <a:lstStyle/>
          <a:p>
            <a:r>
              <a:rPr lang="it-IT" dirty="0"/>
              <a:t>Key Frameworks on Forced Displacement</a:t>
            </a:r>
          </a:p>
        </p:txBody>
      </p:sp>
      <p:sp>
        <p:nvSpPr>
          <p:cNvPr id="25" name="Rechteck 4">
            <a:extLst>
              <a:ext uri="{FF2B5EF4-FFF2-40B4-BE49-F238E27FC236}">
                <a16:creationId xmlns:a16="http://schemas.microsoft.com/office/drawing/2014/main" id="{0C9A55EE-C9BE-8241-8D0F-A31E916CBBCB}"/>
              </a:ext>
            </a:extLst>
          </p:cNvPr>
          <p:cNvSpPr/>
          <p:nvPr/>
        </p:nvSpPr>
        <p:spPr bwMode="auto">
          <a:xfrm>
            <a:off x="3321939" y="1124744"/>
            <a:ext cx="7636524" cy="887535"/>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1969 and entered into force in 1974. </a:t>
            </a:r>
          </a:p>
          <a:p>
            <a:pPr marL="285750" indent="-285750">
              <a:buFont typeface="Arial" panose="020B0604020202020204" pitchFamily="34" charset="0"/>
              <a:buChar char="•"/>
            </a:pPr>
            <a:r>
              <a:rPr lang="en-US" sz="1400" dirty="0">
                <a:latin typeface="+mj-lt"/>
              </a:rPr>
              <a:t>46 out of the 55 AU member states have ratified the convention</a:t>
            </a:r>
          </a:p>
          <a:p>
            <a:pPr marL="285750" indent="-285750">
              <a:buFont typeface="Arial" panose="020B0604020202020204" pitchFamily="34" charset="0"/>
              <a:buChar char="•"/>
            </a:pPr>
            <a:r>
              <a:rPr lang="en-US" sz="1400" dirty="0">
                <a:latin typeface="+mj-lt"/>
              </a:rPr>
              <a:t>Hailed for its broader definition of the term 'refugee' </a:t>
            </a:r>
          </a:p>
        </p:txBody>
      </p:sp>
      <p:sp>
        <p:nvSpPr>
          <p:cNvPr id="26" name="Arrow: Pentagon 4">
            <a:extLst>
              <a:ext uri="{FF2B5EF4-FFF2-40B4-BE49-F238E27FC236}">
                <a16:creationId xmlns:a16="http://schemas.microsoft.com/office/drawing/2014/main" id="{7A1773F9-7212-F3EF-8B22-5EC04E1A7708}"/>
              </a:ext>
            </a:extLst>
          </p:cNvPr>
          <p:cNvSpPr/>
          <p:nvPr/>
        </p:nvSpPr>
        <p:spPr bwMode="auto">
          <a:xfrm rot="5400000">
            <a:off x="2047662" y="94357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GB" sz="1400" dirty="0">
                <a:solidFill>
                  <a:schemeClr val="bg1"/>
                </a:solidFill>
                <a:latin typeface="+mj-lt"/>
                <a:cs typeface="Helvetica" panose="020B0604020202020204" pitchFamily="34" charset="0"/>
              </a:rPr>
              <a:t>OAU Refugee Convention</a:t>
            </a:r>
          </a:p>
        </p:txBody>
      </p:sp>
      <p:sp>
        <p:nvSpPr>
          <p:cNvPr id="27" name="Ellipse 6">
            <a:extLst>
              <a:ext uri="{FF2B5EF4-FFF2-40B4-BE49-F238E27FC236}">
                <a16:creationId xmlns:a16="http://schemas.microsoft.com/office/drawing/2014/main" id="{FB2B49A6-2876-7317-4A2F-CFECD924F48A}"/>
              </a:ext>
            </a:extLst>
          </p:cNvPr>
          <p:cNvSpPr/>
          <p:nvPr/>
        </p:nvSpPr>
        <p:spPr bwMode="auto">
          <a:xfrm>
            <a:off x="1636099" y="1400170"/>
            <a:ext cx="362313" cy="396024"/>
          </a:xfrm>
          <a:prstGeom prst="ellipse">
            <a:avLst/>
          </a:prstGeom>
          <a:solidFill>
            <a:schemeClr val="bg1"/>
          </a:solidFill>
          <a:ln w="9525">
            <a:solidFill>
              <a:schemeClr val="tx1"/>
            </a:solidFill>
            <a:round/>
            <a:headEnd/>
            <a:tailEnd/>
          </a:ln>
        </p:spPr>
        <p:txBody>
          <a:bodyPr rtlCol="0" anchor="ctr"/>
          <a:lstStyle/>
          <a:p>
            <a:pPr algn="ctr"/>
            <a:r>
              <a:rPr lang="en-GB" sz="1600" dirty="0">
                <a:latin typeface="+mj-lt"/>
                <a:cs typeface="Helvetica" panose="020B0604020202020204" pitchFamily="34" charset="0"/>
              </a:rPr>
              <a:t>1</a:t>
            </a:r>
          </a:p>
        </p:txBody>
      </p:sp>
      <p:sp>
        <p:nvSpPr>
          <p:cNvPr id="28" name="Rechteck 7">
            <a:extLst>
              <a:ext uri="{FF2B5EF4-FFF2-40B4-BE49-F238E27FC236}">
                <a16:creationId xmlns:a16="http://schemas.microsoft.com/office/drawing/2014/main" id="{597A7190-24B8-B250-454F-D634FF55A5FA}"/>
              </a:ext>
            </a:extLst>
          </p:cNvPr>
          <p:cNvSpPr/>
          <p:nvPr/>
        </p:nvSpPr>
        <p:spPr bwMode="auto">
          <a:xfrm>
            <a:off x="3332635" y="2402064"/>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2009 and entered into force in 2012. Ratified by 31 of the 55 MS</a:t>
            </a:r>
          </a:p>
          <a:p>
            <a:pPr marL="285750" indent="-285750">
              <a:buFont typeface="Arial" panose="020B0604020202020204" pitchFamily="34" charset="0"/>
              <a:buChar char="•"/>
            </a:pPr>
            <a:r>
              <a:rPr lang="en-US" sz="1400" dirty="0">
                <a:latin typeface="+mj-lt"/>
              </a:rPr>
              <a:t>It’s the first legally binding regulatory framework to protect IDPs.</a:t>
            </a:r>
          </a:p>
          <a:p>
            <a:pPr marL="285750" indent="-285750">
              <a:buFont typeface="Arial" panose="020B0604020202020204" pitchFamily="34" charset="0"/>
              <a:buChar char="•"/>
            </a:pPr>
            <a:r>
              <a:rPr lang="en-US" sz="1400" dirty="0">
                <a:latin typeface="+mj-lt"/>
              </a:rPr>
              <a:t>Priorities include prevention and prohibition of displacement, the protection of the human rights of IDPS and their assistance, and the introduction of an early warning system.</a:t>
            </a:r>
          </a:p>
          <a:p>
            <a:pPr marL="285750" indent="-285750">
              <a:buFont typeface="Arial" panose="020B0604020202020204" pitchFamily="34" charset="0"/>
              <a:buChar char="•"/>
            </a:pPr>
            <a:r>
              <a:rPr lang="en-US" sz="1400" dirty="0">
                <a:latin typeface="+mj-lt"/>
              </a:rPr>
              <a:t>Primary responsibility lies with the state.</a:t>
            </a:r>
          </a:p>
        </p:txBody>
      </p:sp>
      <p:sp>
        <p:nvSpPr>
          <p:cNvPr id="29" name="Arrow: Pentagon 4">
            <a:extLst>
              <a:ext uri="{FF2B5EF4-FFF2-40B4-BE49-F238E27FC236}">
                <a16:creationId xmlns:a16="http://schemas.microsoft.com/office/drawing/2014/main" id="{93470150-DE54-EBEB-3AA4-378E4C0D79EA}"/>
              </a:ext>
            </a:extLst>
          </p:cNvPr>
          <p:cNvSpPr/>
          <p:nvPr/>
        </p:nvSpPr>
        <p:spPr bwMode="auto">
          <a:xfrm rot="5400000">
            <a:off x="2058358" y="222089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de-DE" sz="1400" dirty="0">
                <a:solidFill>
                  <a:schemeClr val="bg1"/>
                </a:solidFill>
                <a:latin typeface="+mj-lt"/>
                <a:cs typeface="Helvetica" panose="020B0604020202020204" pitchFamily="34" charset="0"/>
              </a:rPr>
              <a:t>Kampala Convention</a:t>
            </a:r>
          </a:p>
        </p:txBody>
      </p:sp>
      <p:sp>
        <p:nvSpPr>
          <p:cNvPr id="30" name="Ellipse 9">
            <a:extLst>
              <a:ext uri="{FF2B5EF4-FFF2-40B4-BE49-F238E27FC236}">
                <a16:creationId xmlns:a16="http://schemas.microsoft.com/office/drawing/2014/main" id="{37DB8E91-2BD2-47F7-D0ED-9F5B0AC9826D}"/>
              </a:ext>
            </a:extLst>
          </p:cNvPr>
          <p:cNvSpPr/>
          <p:nvPr/>
        </p:nvSpPr>
        <p:spPr bwMode="auto">
          <a:xfrm>
            <a:off x="1646795" y="2677490"/>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2</a:t>
            </a:r>
            <a:endParaRPr lang="en-GB" sz="1600" dirty="0">
              <a:latin typeface="+mj-lt"/>
              <a:cs typeface="Helvetica" panose="020B0604020202020204" pitchFamily="34" charset="0"/>
            </a:endParaRPr>
          </a:p>
        </p:txBody>
      </p:sp>
      <p:sp>
        <p:nvSpPr>
          <p:cNvPr id="31" name="Rechteck 10">
            <a:extLst>
              <a:ext uri="{FF2B5EF4-FFF2-40B4-BE49-F238E27FC236}">
                <a16:creationId xmlns:a16="http://schemas.microsoft.com/office/drawing/2014/main" id="{F7496086-9363-2AF2-FE89-FF689E088445}"/>
              </a:ext>
            </a:extLst>
          </p:cNvPr>
          <p:cNvSpPr/>
          <p:nvPr/>
        </p:nvSpPr>
        <p:spPr bwMode="auto">
          <a:xfrm>
            <a:off x="3321939" y="3729375"/>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1981 and came into force 1986</a:t>
            </a:r>
          </a:p>
          <a:p>
            <a:pPr marL="285750" indent="-285750">
              <a:buFont typeface="Arial" panose="020B0604020202020204" pitchFamily="34" charset="0"/>
              <a:buChar char="•"/>
            </a:pPr>
            <a:r>
              <a:rPr lang="en-US" sz="1400" dirty="0">
                <a:latin typeface="+mj-lt"/>
              </a:rPr>
              <a:t>The Charter has been ratified by 54 out of 55</a:t>
            </a:r>
          </a:p>
          <a:p>
            <a:pPr marL="285750" indent="-285750">
              <a:buFont typeface="Arial" panose="020B0604020202020204" pitchFamily="34" charset="0"/>
              <a:buChar char="•"/>
            </a:pPr>
            <a:r>
              <a:rPr lang="en-US" sz="1400" dirty="0">
                <a:latin typeface="+mj-lt"/>
              </a:rPr>
              <a:t>The charter primarily outlines the right of an individual to seek asylum, seek protection of from mass expulsion, or freedom of movement and residence within the borders of the State s/he abides by the law, and the persons’ right to leave and return to his/her State.</a:t>
            </a:r>
          </a:p>
        </p:txBody>
      </p:sp>
      <p:sp>
        <p:nvSpPr>
          <p:cNvPr id="32" name="Arrow: Pentagon 4">
            <a:extLst>
              <a:ext uri="{FF2B5EF4-FFF2-40B4-BE49-F238E27FC236}">
                <a16:creationId xmlns:a16="http://schemas.microsoft.com/office/drawing/2014/main" id="{0A436FD2-6A41-DB77-523B-AAFBEA52543A}"/>
              </a:ext>
            </a:extLst>
          </p:cNvPr>
          <p:cNvSpPr/>
          <p:nvPr/>
        </p:nvSpPr>
        <p:spPr bwMode="auto">
          <a:xfrm rot="5400000">
            <a:off x="2047662" y="3548208"/>
            <a:ext cx="1116124" cy="1478458"/>
          </a:xfrm>
          <a:prstGeom prst="homePlate">
            <a:avLst>
              <a:gd name="adj" fmla="val 17511"/>
            </a:avLst>
          </a:prstGeom>
          <a:solidFill>
            <a:srgbClr val="00833F"/>
          </a:solidFill>
          <a:ln w="9525">
            <a:solidFill>
              <a:schemeClr val="tx1"/>
            </a:solidFill>
            <a:round/>
            <a:headEnd/>
            <a:tailEnd/>
          </a:ln>
        </p:spPr>
        <p:txBody>
          <a:bodyPr vert="vert270" lIns="72000" tIns="72000" rIns="72000" bIns="72000" rtlCol="0" anchor="ctr"/>
          <a:lstStyle/>
          <a:p>
            <a:pPr algn="ctr"/>
            <a:r>
              <a:rPr lang="en-GB" sz="1600" dirty="0">
                <a:solidFill>
                  <a:schemeClr val="bg1"/>
                </a:solidFill>
                <a:latin typeface="+mj-lt"/>
                <a:cs typeface="Helvetica" panose="020B0604020202020204" pitchFamily="34" charset="0"/>
              </a:rPr>
              <a:t>Ranking and </a:t>
            </a:r>
          </a:p>
          <a:p>
            <a:pPr algn="ctr"/>
            <a:r>
              <a:rPr lang="en-GB" sz="1600" dirty="0">
                <a:solidFill>
                  <a:schemeClr val="bg1"/>
                </a:solidFill>
                <a:latin typeface="+mj-lt"/>
                <a:cs typeface="Helvetica" panose="020B0604020202020204" pitchFamily="34" charset="0"/>
              </a:rPr>
              <a:t>shortlist of locations</a:t>
            </a:r>
          </a:p>
        </p:txBody>
      </p:sp>
      <p:sp>
        <p:nvSpPr>
          <p:cNvPr id="34" name="Rechteck 14">
            <a:extLst>
              <a:ext uri="{FF2B5EF4-FFF2-40B4-BE49-F238E27FC236}">
                <a16:creationId xmlns:a16="http://schemas.microsoft.com/office/drawing/2014/main" id="{87BF28C0-8C94-7DF1-9728-433B1AD0954B}"/>
              </a:ext>
            </a:extLst>
          </p:cNvPr>
          <p:cNvSpPr/>
          <p:nvPr/>
        </p:nvSpPr>
        <p:spPr bwMode="auto">
          <a:xfrm>
            <a:off x="3321939" y="4990135"/>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1990 and signed by all the AU members, only 7 States are yet to ratify the convention </a:t>
            </a:r>
          </a:p>
          <a:p>
            <a:pPr marL="285750" indent="-285750">
              <a:buFont typeface="Arial" panose="020B0604020202020204" pitchFamily="34" charset="0"/>
              <a:buChar char="•"/>
            </a:pPr>
            <a:r>
              <a:rPr lang="en-US" sz="1400" dirty="0">
                <a:latin typeface="+mj-lt"/>
              </a:rPr>
              <a:t>the ACRWC provides specific protection to asylum seeker or refugee children and to internally displaced children following internal armed conflict, natural disaster or any other cause for displacement. </a:t>
            </a:r>
          </a:p>
        </p:txBody>
      </p:sp>
      <p:sp>
        <p:nvSpPr>
          <p:cNvPr id="35" name="Arrow: Pentagon 4">
            <a:extLst>
              <a:ext uri="{FF2B5EF4-FFF2-40B4-BE49-F238E27FC236}">
                <a16:creationId xmlns:a16="http://schemas.microsoft.com/office/drawing/2014/main" id="{2B8CA231-3EDC-BADD-27E5-D24CA19FE27F}"/>
              </a:ext>
            </a:extLst>
          </p:cNvPr>
          <p:cNvSpPr/>
          <p:nvPr/>
        </p:nvSpPr>
        <p:spPr bwMode="auto">
          <a:xfrm rot="5400000">
            <a:off x="2047662" y="4808968"/>
            <a:ext cx="1116124" cy="1478458"/>
          </a:xfrm>
          <a:prstGeom prst="homePlate">
            <a:avLst>
              <a:gd name="adj" fmla="val 17511"/>
            </a:avLst>
          </a:prstGeom>
          <a:solidFill>
            <a:srgbClr val="00833F"/>
          </a:solidFill>
          <a:ln w="9525">
            <a:solidFill>
              <a:schemeClr val="tx1"/>
            </a:solidFill>
            <a:round/>
            <a:headEnd/>
            <a:tailEnd/>
          </a:ln>
        </p:spPr>
        <p:txBody>
          <a:bodyPr vert="vert270" lIns="72000" tIns="72000" rIns="72000" bIns="72000" rtlCol="0" anchor="ctr"/>
          <a:lstStyle/>
          <a:p>
            <a:pPr algn="ctr"/>
            <a:r>
              <a:rPr lang="de-DE" sz="1600" dirty="0" err="1">
                <a:solidFill>
                  <a:schemeClr val="bg1"/>
                </a:solidFill>
                <a:latin typeface="+mj-lt"/>
                <a:cs typeface="Helvetica" panose="020B0604020202020204" pitchFamily="34" charset="0"/>
              </a:rPr>
              <a:t>Selection</a:t>
            </a:r>
            <a:r>
              <a:rPr lang="de-DE" sz="1600" dirty="0">
                <a:solidFill>
                  <a:schemeClr val="bg1"/>
                </a:solidFill>
                <a:latin typeface="+mj-lt"/>
                <a:cs typeface="Helvetica" panose="020B0604020202020204" pitchFamily="34" charset="0"/>
              </a:rPr>
              <a:t> </a:t>
            </a:r>
            <a:r>
              <a:rPr lang="de-DE" sz="1600" dirty="0" err="1">
                <a:solidFill>
                  <a:schemeClr val="bg1"/>
                </a:solidFill>
                <a:latin typeface="+mj-lt"/>
                <a:cs typeface="Helvetica" panose="020B0604020202020204" pitchFamily="34" charset="0"/>
              </a:rPr>
              <a:t>of</a:t>
            </a:r>
            <a:r>
              <a:rPr lang="de-DE" sz="1600" dirty="0">
                <a:solidFill>
                  <a:schemeClr val="bg1"/>
                </a:solidFill>
                <a:latin typeface="+mj-lt"/>
                <a:cs typeface="Helvetica" panose="020B0604020202020204" pitchFamily="34" charset="0"/>
              </a:rPr>
              <a:t> </a:t>
            </a:r>
          </a:p>
          <a:p>
            <a:pPr algn="ctr"/>
            <a:r>
              <a:rPr lang="de-DE" sz="1600" dirty="0" err="1">
                <a:solidFill>
                  <a:schemeClr val="bg1"/>
                </a:solidFill>
                <a:latin typeface="+mj-lt"/>
                <a:cs typeface="Helvetica" panose="020B0604020202020204" pitchFamily="34" charset="0"/>
              </a:rPr>
              <a:t>suitable</a:t>
            </a:r>
            <a:r>
              <a:rPr lang="de-DE" sz="1600" dirty="0">
                <a:solidFill>
                  <a:schemeClr val="bg1"/>
                </a:solidFill>
                <a:latin typeface="+mj-lt"/>
                <a:cs typeface="Helvetica" panose="020B0604020202020204" pitchFamily="34" charset="0"/>
              </a:rPr>
              <a:t> </a:t>
            </a:r>
          </a:p>
          <a:p>
            <a:pPr algn="ctr"/>
            <a:r>
              <a:rPr lang="de-DE" sz="1600" dirty="0" err="1">
                <a:solidFill>
                  <a:schemeClr val="bg1"/>
                </a:solidFill>
                <a:latin typeface="+mj-lt"/>
                <a:cs typeface="Helvetica" panose="020B0604020202020204" pitchFamily="34" charset="0"/>
              </a:rPr>
              <a:t>location</a:t>
            </a:r>
            <a:r>
              <a:rPr lang="de-DE" sz="1600" dirty="0">
                <a:solidFill>
                  <a:schemeClr val="bg1"/>
                </a:solidFill>
                <a:latin typeface="+mj-lt"/>
                <a:cs typeface="Helvetica" panose="020B0604020202020204" pitchFamily="34" charset="0"/>
              </a:rPr>
              <a:t> </a:t>
            </a:r>
          </a:p>
        </p:txBody>
      </p:sp>
      <p:sp>
        <p:nvSpPr>
          <p:cNvPr id="37" name="Arrow: Pentagon 4">
            <a:extLst>
              <a:ext uri="{FF2B5EF4-FFF2-40B4-BE49-F238E27FC236}">
                <a16:creationId xmlns:a16="http://schemas.microsoft.com/office/drawing/2014/main" id="{FED4B111-B8CE-9646-E11C-74E359C4A087}"/>
              </a:ext>
            </a:extLst>
          </p:cNvPr>
          <p:cNvSpPr/>
          <p:nvPr/>
        </p:nvSpPr>
        <p:spPr bwMode="auto">
          <a:xfrm rot="5400000">
            <a:off x="2035344" y="356926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African Charter on Human and Peoples' Rights (ACHPR) </a:t>
            </a:r>
            <a:endParaRPr lang="en-GB" sz="1400" dirty="0">
              <a:solidFill>
                <a:schemeClr val="bg1"/>
              </a:solidFill>
              <a:latin typeface="+mj-lt"/>
              <a:cs typeface="Helvetica" panose="020B0604020202020204" pitchFamily="34" charset="0"/>
            </a:endParaRPr>
          </a:p>
        </p:txBody>
      </p:sp>
      <p:sp>
        <p:nvSpPr>
          <p:cNvPr id="38" name="Arrow: Pentagon 4">
            <a:extLst>
              <a:ext uri="{FF2B5EF4-FFF2-40B4-BE49-F238E27FC236}">
                <a16:creationId xmlns:a16="http://schemas.microsoft.com/office/drawing/2014/main" id="{C1C67253-ECFB-AA16-0853-1D055E113FCA}"/>
              </a:ext>
            </a:extLst>
          </p:cNvPr>
          <p:cNvSpPr/>
          <p:nvPr/>
        </p:nvSpPr>
        <p:spPr bwMode="auto">
          <a:xfrm rot="5400000">
            <a:off x="2035344" y="483002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African Charter on the Rights and Welfare of the Child (ACRWC) </a:t>
            </a:r>
            <a:r>
              <a:rPr lang="de-DE" sz="1400" dirty="0">
                <a:solidFill>
                  <a:schemeClr val="bg1"/>
                </a:solidFill>
                <a:latin typeface="+mj-lt"/>
                <a:cs typeface="Helvetica" panose="020B0604020202020204" pitchFamily="34" charset="0"/>
              </a:rPr>
              <a:t> </a:t>
            </a:r>
          </a:p>
        </p:txBody>
      </p:sp>
      <p:sp>
        <p:nvSpPr>
          <p:cNvPr id="33" name="Ellipse 12">
            <a:extLst>
              <a:ext uri="{FF2B5EF4-FFF2-40B4-BE49-F238E27FC236}">
                <a16:creationId xmlns:a16="http://schemas.microsoft.com/office/drawing/2014/main" id="{0C43131A-FFDA-48FD-3955-2E13C4AD4FEB}"/>
              </a:ext>
            </a:extLst>
          </p:cNvPr>
          <p:cNvSpPr/>
          <p:nvPr/>
        </p:nvSpPr>
        <p:spPr bwMode="auto">
          <a:xfrm>
            <a:off x="1636099" y="400480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3</a:t>
            </a:r>
            <a:endParaRPr lang="en-GB" sz="1600" dirty="0">
              <a:latin typeface="+mj-lt"/>
              <a:cs typeface="Helvetica" panose="020B0604020202020204" pitchFamily="34" charset="0"/>
            </a:endParaRPr>
          </a:p>
        </p:txBody>
      </p:sp>
      <p:sp>
        <p:nvSpPr>
          <p:cNvPr id="36" name="Ellipse 16">
            <a:extLst>
              <a:ext uri="{FF2B5EF4-FFF2-40B4-BE49-F238E27FC236}">
                <a16:creationId xmlns:a16="http://schemas.microsoft.com/office/drawing/2014/main" id="{CCC4EDD0-8B80-44FA-B866-4A7A20B67DC2}"/>
              </a:ext>
            </a:extLst>
          </p:cNvPr>
          <p:cNvSpPr/>
          <p:nvPr/>
        </p:nvSpPr>
        <p:spPr bwMode="auto">
          <a:xfrm>
            <a:off x="1636099" y="526556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4</a:t>
            </a:r>
            <a:endParaRPr lang="en-GB" sz="1600" dirty="0">
              <a:latin typeface="+mj-lt"/>
              <a:cs typeface="Helvetica" panose="020B0604020202020204" pitchFamily="34" charset="0"/>
            </a:endParaRPr>
          </a:p>
        </p:txBody>
      </p:sp>
    </p:spTree>
    <p:extLst>
      <p:ext uri="{BB962C8B-B14F-4D97-AF65-F5344CB8AC3E}">
        <p14:creationId xmlns:p14="http://schemas.microsoft.com/office/powerpoint/2010/main" val="97930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409224" y="57606"/>
            <a:ext cx="11573055" cy="1325563"/>
          </a:xfrm>
        </p:spPr>
        <p:txBody>
          <a:bodyPr/>
          <a:lstStyle/>
          <a:p>
            <a:r>
              <a:rPr lang="it-IT" dirty="0"/>
              <a:t>Key Frameworks on Migration</a:t>
            </a:r>
          </a:p>
        </p:txBody>
      </p:sp>
      <p:sp>
        <p:nvSpPr>
          <p:cNvPr id="25" name="Rechteck 4">
            <a:extLst>
              <a:ext uri="{FF2B5EF4-FFF2-40B4-BE49-F238E27FC236}">
                <a16:creationId xmlns:a16="http://schemas.microsoft.com/office/drawing/2014/main" id="{0C9A55EE-C9BE-8241-8D0F-A31E916CBBCB}"/>
              </a:ext>
            </a:extLst>
          </p:cNvPr>
          <p:cNvSpPr/>
          <p:nvPr/>
        </p:nvSpPr>
        <p:spPr bwMode="auto">
          <a:xfrm>
            <a:off x="3321939" y="1124744"/>
            <a:ext cx="7636524" cy="1048731"/>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2006 and revised in 2018. </a:t>
            </a:r>
          </a:p>
          <a:p>
            <a:pPr marL="285750" indent="-285750">
              <a:buFont typeface="Arial" panose="020B0604020202020204" pitchFamily="34" charset="0"/>
              <a:buChar char="•"/>
            </a:pPr>
            <a:r>
              <a:rPr lang="en-US" sz="1400" dirty="0">
                <a:latin typeface="+mj-lt"/>
              </a:rPr>
              <a:t>It provides Member States and RECs with </a:t>
            </a:r>
            <a:r>
              <a:rPr lang="en-US" sz="1400" b="1" i="1" u="sng" dirty="0">
                <a:latin typeface="+mj-lt"/>
              </a:rPr>
              <a:t>comprehensive policy guidelines </a:t>
            </a:r>
            <a:r>
              <a:rPr lang="en-US" sz="1400" dirty="0">
                <a:latin typeface="+mj-lt"/>
              </a:rPr>
              <a:t>and </a:t>
            </a:r>
            <a:r>
              <a:rPr lang="en-US" sz="1400" b="1" i="1" u="sng" dirty="0">
                <a:latin typeface="+mj-lt"/>
              </a:rPr>
              <a:t>principles to assist in the formulation and implementation </a:t>
            </a:r>
            <a:r>
              <a:rPr lang="en-US" sz="1400" dirty="0">
                <a:latin typeface="+mj-lt"/>
              </a:rPr>
              <a:t>of their own national and regional migration policies </a:t>
            </a:r>
            <a:r>
              <a:rPr lang="en-US" sz="1400" b="1" i="1" u="sng" dirty="0">
                <a:latin typeface="+mj-lt"/>
              </a:rPr>
              <a:t>in accordance with their priorities and resources</a:t>
            </a:r>
            <a:r>
              <a:rPr lang="en-US" sz="1400" dirty="0">
                <a:latin typeface="+mj-lt"/>
              </a:rPr>
              <a:t>.</a:t>
            </a:r>
          </a:p>
          <a:p>
            <a:pPr marL="285750" indent="-285750">
              <a:buFont typeface="Arial" panose="020B0604020202020204" pitchFamily="34" charset="0"/>
              <a:buChar char="•"/>
            </a:pPr>
            <a:r>
              <a:rPr lang="en-US" sz="1400" dirty="0">
                <a:latin typeface="+mj-lt"/>
              </a:rPr>
              <a:t>The revised MPFA identifies 8 priority areas/pillars.</a:t>
            </a:r>
          </a:p>
        </p:txBody>
      </p:sp>
      <p:sp>
        <p:nvSpPr>
          <p:cNvPr id="26" name="Arrow: Pentagon 4">
            <a:extLst>
              <a:ext uri="{FF2B5EF4-FFF2-40B4-BE49-F238E27FC236}">
                <a16:creationId xmlns:a16="http://schemas.microsoft.com/office/drawing/2014/main" id="{7A1773F9-7212-F3EF-8B22-5EC04E1A7708}"/>
              </a:ext>
            </a:extLst>
          </p:cNvPr>
          <p:cNvSpPr/>
          <p:nvPr/>
        </p:nvSpPr>
        <p:spPr bwMode="auto">
          <a:xfrm rot="5400000">
            <a:off x="2047662" y="94357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GB" sz="1400" dirty="0">
                <a:solidFill>
                  <a:schemeClr val="bg1"/>
                </a:solidFill>
                <a:latin typeface="+mj-lt"/>
                <a:cs typeface="Helvetica" panose="020B0604020202020204" pitchFamily="34" charset="0"/>
              </a:rPr>
              <a:t>Migration Policy Framework for Africa</a:t>
            </a:r>
          </a:p>
        </p:txBody>
      </p:sp>
      <p:sp>
        <p:nvSpPr>
          <p:cNvPr id="27" name="Ellipse 6">
            <a:extLst>
              <a:ext uri="{FF2B5EF4-FFF2-40B4-BE49-F238E27FC236}">
                <a16:creationId xmlns:a16="http://schemas.microsoft.com/office/drawing/2014/main" id="{FB2B49A6-2876-7317-4A2F-CFECD924F48A}"/>
              </a:ext>
            </a:extLst>
          </p:cNvPr>
          <p:cNvSpPr/>
          <p:nvPr/>
        </p:nvSpPr>
        <p:spPr bwMode="auto">
          <a:xfrm>
            <a:off x="1636099" y="1400170"/>
            <a:ext cx="362313" cy="396024"/>
          </a:xfrm>
          <a:prstGeom prst="ellipse">
            <a:avLst/>
          </a:prstGeom>
          <a:solidFill>
            <a:schemeClr val="bg1"/>
          </a:solidFill>
          <a:ln w="9525">
            <a:solidFill>
              <a:schemeClr val="tx1"/>
            </a:solidFill>
            <a:round/>
            <a:headEnd/>
            <a:tailEnd/>
          </a:ln>
        </p:spPr>
        <p:txBody>
          <a:bodyPr rtlCol="0" anchor="ctr"/>
          <a:lstStyle/>
          <a:p>
            <a:pPr algn="ctr"/>
            <a:r>
              <a:rPr lang="en-GB" sz="1600" dirty="0">
                <a:latin typeface="+mj-lt"/>
                <a:cs typeface="Helvetica" panose="020B0604020202020204" pitchFamily="34" charset="0"/>
              </a:rPr>
              <a:t>1</a:t>
            </a:r>
          </a:p>
        </p:txBody>
      </p:sp>
      <p:sp>
        <p:nvSpPr>
          <p:cNvPr id="28" name="Rechteck 7">
            <a:extLst>
              <a:ext uri="{FF2B5EF4-FFF2-40B4-BE49-F238E27FC236}">
                <a16:creationId xmlns:a16="http://schemas.microsoft.com/office/drawing/2014/main" id="{597A7190-24B8-B250-454F-D634FF55A5FA}"/>
              </a:ext>
            </a:extLst>
          </p:cNvPr>
          <p:cNvSpPr/>
          <p:nvPr/>
        </p:nvSpPr>
        <p:spPr bwMode="auto">
          <a:xfrm>
            <a:off x="3332635" y="2402064"/>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Presents the agreed position of the AU member states on 11 priority policies related to migration and recommendations for actions on different levels, such as the national, continental and international level. </a:t>
            </a:r>
          </a:p>
          <a:p>
            <a:pPr marL="285750" indent="-285750">
              <a:buFont typeface="Arial" panose="020B0604020202020204" pitchFamily="34" charset="0"/>
              <a:buChar char="•"/>
            </a:pPr>
            <a:r>
              <a:rPr lang="en-US" sz="1400" dirty="0">
                <a:latin typeface="+mj-lt"/>
              </a:rPr>
              <a:t>Prioritizes national and regional specificities, capacity building, regional cooperation and expanded pathways for labour migration</a:t>
            </a:r>
          </a:p>
        </p:txBody>
      </p:sp>
      <p:sp>
        <p:nvSpPr>
          <p:cNvPr id="29" name="Arrow: Pentagon 4">
            <a:extLst>
              <a:ext uri="{FF2B5EF4-FFF2-40B4-BE49-F238E27FC236}">
                <a16:creationId xmlns:a16="http://schemas.microsoft.com/office/drawing/2014/main" id="{93470150-DE54-EBEB-3AA4-378E4C0D79EA}"/>
              </a:ext>
            </a:extLst>
          </p:cNvPr>
          <p:cNvSpPr/>
          <p:nvPr/>
        </p:nvSpPr>
        <p:spPr bwMode="auto">
          <a:xfrm rot="5400000">
            <a:off x="2058358" y="222089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The African Common Position on Migration &amp; Development</a:t>
            </a:r>
            <a:endParaRPr lang="de-DE" sz="1400" dirty="0">
              <a:solidFill>
                <a:schemeClr val="bg1"/>
              </a:solidFill>
              <a:latin typeface="+mj-lt"/>
              <a:cs typeface="Helvetica" panose="020B0604020202020204" pitchFamily="34" charset="0"/>
            </a:endParaRPr>
          </a:p>
        </p:txBody>
      </p:sp>
      <p:sp>
        <p:nvSpPr>
          <p:cNvPr id="30" name="Ellipse 9">
            <a:extLst>
              <a:ext uri="{FF2B5EF4-FFF2-40B4-BE49-F238E27FC236}">
                <a16:creationId xmlns:a16="http://schemas.microsoft.com/office/drawing/2014/main" id="{37DB8E91-2BD2-47F7-D0ED-9F5B0AC9826D}"/>
              </a:ext>
            </a:extLst>
          </p:cNvPr>
          <p:cNvSpPr/>
          <p:nvPr/>
        </p:nvSpPr>
        <p:spPr bwMode="auto">
          <a:xfrm>
            <a:off x="1646795" y="2677490"/>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2</a:t>
            </a:r>
            <a:endParaRPr lang="en-GB" sz="1600" dirty="0">
              <a:latin typeface="+mj-lt"/>
              <a:cs typeface="Helvetica" panose="020B0604020202020204" pitchFamily="34" charset="0"/>
            </a:endParaRPr>
          </a:p>
        </p:txBody>
      </p:sp>
      <p:sp>
        <p:nvSpPr>
          <p:cNvPr id="31" name="Rechteck 10">
            <a:extLst>
              <a:ext uri="{FF2B5EF4-FFF2-40B4-BE49-F238E27FC236}">
                <a16:creationId xmlns:a16="http://schemas.microsoft.com/office/drawing/2014/main" id="{F7496086-9363-2AF2-FE89-FF689E088445}"/>
              </a:ext>
            </a:extLst>
          </p:cNvPr>
          <p:cNvSpPr/>
          <p:nvPr/>
        </p:nvSpPr>
        <p:spPr bwMode="auto">
          <a:xfrm>
            <a:off x="3321939" y="3729375"/>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Launched in 2011 and Commonly referred to as the AU.COMMIT</a:t>
            </a:r>
          </a:p>
          <a:p>
            <a:pPr marL="285750" indent="-285750">
              <a:buFont typeface="Arial" panose="020B0604020202020204" pitchFamily="34" charset="0"/>
              <a:buChar char="•"/>
            </a:pPr>
            <a:r>
              <a:rPr lang="en-US" sz="1400" dirty="0">
                <a:latin typeface="+mj-lt"/>
              </a:rPr>
              <a:t>Aimed at renewing activities of the AU, as well as initiatives on the global, regional and national level, in order to have better coordinated and synergized actions to combatting trafficking </a:t>
            </a:r>
          </a:p>
        </p:txBody>
      </p:sp>
      <p:sp>
        <p:nvSpPr>
          <p:cNvPr id="32" name="Arrow: Pentagon 4">
            <a:extLst>
              <a:ext uri="{FF2B5EF4-FFF2-40B4-BE49-F238E27FC236}">
                <a16:creationId xmlns:a16="http://schemas.microsoft.com/office/drawing/2014/main" id="{0A436FD2-6A41-DB77-523B-AAFBEA52543A}"/>
              </a:ext>
            </a:extLst>
          </p:cNvPr>
          <p:cNvSpPr/>
          <p:nvPr/>
        </p:nvSpPr>
        <p:spPr bwMode="auto">
          <a:xfrm rot="5400000">
            <a:off x="2047662" y="3548208"/>
            <a:ext cx="1116124" cy="1478458"/>
          </a:xfrm>
          <a:prstGeom prst="homePlate">
            <a:avLst>
              <a:gd name="adj" fmla="val 17511"/>
            </a:avLst>
          </a:prstGeom>
          <a:solidFill>
            <a:srgbClr val="00833F"/>
          </a:solidFill>
          <a:ln w="9525">
            <a:solidFill>
              <a:schemeClr val="tx1"/>
            </a:solidFill>
            <a:round/>
            <a:headEnd/>
            <a:tailEnd/>
          </a:ln>
        </p:spPr>
        <p:txBody>
          <a:bodyPr vert="vert270" lIns="72000" tIns="72000" rIns="72000" bIns="72000" rtlCol="0" anchor="ctr"/>
          <a:lstStyle/>
          <a:p>
            <a:pPr algn="ctr"/>
            <a:r>
              <a:rPr lang="en-GB" sz="1600" dirty="0">
                <a:solidFill>
                  <a:schemeClr val="bg1"/>
                </a:solidFill>
                <a:latin typeface="+mj-lt"/>
                <a:cs typeface="Helvetica" panose="020B0604020202020204" pitchFamily="34" charset="0"/>
              </a:rPr>
              <a:t>Ranking and </a:t>
            </a:r>
          </a:p>
          <a:p>
            <a:pPr algn="ctr"/>
            <a:r>
              <a:rPr lang="en-GB" sz="1600" dirty="0">
                <a:solidFill>
                  <a:schemeClr val="bg1"/>
                </a:solidFill>
                <a:latin typeface="+mj-lt"/>
                <a:cs typeface="Helvetica" panose="020B0604020202020204" pitchFamily="34" charset="0"/>
              </a:rPr>
              <a:t>shortlist of locations</a:t>
            </a:r>
          </a:p>
        </p:txBody>
      </p:sp>
      <p:sp>
        <p:nvSpPr>
          <p:cNvPr id="34" name="Rechteck 14">
            <a:extLst>
              <a:ext uri="{FF2B5EF4-FFF2-40B4-BE49-F238E27FC236}">
                <a16:creationId xmlns:a16="http://schemas.microsoft.com/office/drawing/2014/main" id="{87BF28C0-8C94-7DF1-9728-433B1AD0954B}"/>
              </a:ext>
            </a:extLst>
          </p:cNvPr>
          <p:cNvSpPr/>
          <p:nvPr/>
        </p:nvSpPr>
        <p:spPr bwMode="auto">
          <a:xfrm>
            <a:off x="3321939" y="4990135"/>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Established in 2015 and implemented by AUC, ILO, IOM and UNECA</a:t>
            </a:r>
            <a:r>
              <a:rPr lang="en-US" sz="1400" dirty="0">
                <a:latin typeface="+mj-lt"/>
              </a:rPr>
              <a:t>.</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Aimed to promote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effective</a:t>
            </a:r>
            <a:r>
              <a:rPr lang="en-US" sz="1800" i="1" spc="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implementation of human mobility rules as key to development and integration’ </a:t>
            </a:r>
            <a:r>
              <a:rPr lang="en-US" sz="1800" dirty="0">
                <a:effectLst/>
                <a:latin typeface="Times New Roman" panose="02020603050405020304" pitchFamily="18" charset="0"/>
                <a:ea typeface="Times New Roman" panose="02020603050405020304" pitchFamily="18" charset="0"/>
              </a:rPr>
              <a:t>across all RECs</a:t>
            </a:r>
            <a:endParaRPr lang="en-US" sz="1400" dirty="0">
              <a:latin typeface="+mj-lt"/>
            </a:endParaRPr>
          </a:p>
        </p:txBody>
      </p:sp>
      <p:sp>
        <p:nvSpPr>
          <p:cNvPr id="35" name="Arrow: Pentagon 4">
            <a:extLst>
              <a:ext uri="{FF2B5EF4-FFF2-40B4-BE49-F238E27FC236}">
                <a16:creationId xmlns:a16="http://schemas.microsoft.com/office/drawing/2014/main" id="{2B8CA231-3EDC-BADD-27E5-D24CA19FE27F}"/>
              </a:ext>
            </a:extLst>
          </p:cNvPr>
          <p:cNvSpPr/>
          <p:nvPr/>
        </p:nvSpPr>
        <p:spPr bwMode="auto">
          <a:xfrm rot="5400000">
            <a:off x="2047662" y="4808968"/>
            <a:ext cx="1116124" cy="1478458"/>
          </a:xfrm>
          <a:prstGeom prst="homePlate">
            <a:avLst>
              <a:gd name="adj" fmla="val 17511"/>
            </a:avLst>
          </a:prstGeom>
          <a:solidFill>
            <a:srgbClr val="00833F"/>
          </a:solidFill>
          <a:ln w="9525">
            <a:solidFill>
              <a:schemeClr val="tx1"/>
            </a:solidFill>
            <a:round/>
            <a:headEnd/>
            <a:tailEnd/>
          </a:ln>
        </p:spPr>
        <p:txBody>
          <a:bodyPr vert="vert270" lIns="72000" tIns="72000" rIns="72000" bIns="72000" rtlCol="0" anchor="ctr"/>
          <a:lstStyle/>
          <a:p>
            <a:pPr algn="ctr"/>
            <a:r>
              <a:rPr lang="de-DE" sz="1600" dirty="0" err="1">
                <a:solidFill>
                  <a:schemeClr val="bg1"/>
                </a:solidFill>
                <a:latin typeface="+mj-lt"/>
                <a:cs typeface="Helvetica" panose="020B0604020202020204" pitchFamily="34" charset="0"/>
              </a:rPr>
              <a:t>Selection</a:t>
            </a:r>
            <a:r>
              <a:rPr lang="de-DE" sz="1600" dirty="0">
                <a:solidFill>
                  <a:schemeClr val="bg1"/>
                </a:solidFill>
                <a:latin typeface="+mj-lt"/>
                <a:cs typeface="Helvetica" panose="020B0604020202020204" pitchFamily="34" charset="0"/>
              </a:rPr>
              <a:t> </a:t>
            </a:r>
            <a:r>
              <a:rPr lang="de-DE" sz="1600" dirty="0" err="1">
                <a:solidFill>
                  <a:schemeClr val="bg1"/>
                </a:solidFill>
                <a:latin typeface="+mj-lt"/>
                <a:cs typeface="Helvetica" panose="020B0604020202020204" pitchFamily="34" charset="0"/>
              </a:rPr>
              <a:t>of</a:t>
            </a:r>
            <a:r>
              <a:rPr lang="de-DE" sz="1600" dirty="0">
                <a:solidFill>
                  <a:schemeClr val="bg1"/>
                </a:solidFill>
                <a:latin typeface="+mj-lt"/>
                <a:cs typeface="Helvetica" panose="020B0604020202020204" pitchFamily="34" charset="0"/>
              </a:rPr>
              <a:t> </a:t>
            </a:r>
          </a:p>
          <a:p>
            <a:pPr algn="ctr"/>
            <a:r>
              <a:rPr lang="de-DE" sz="1600" dirty="0" err="1">
                <a:solidFill>
                  <a:schemeClr val="bg1"/>
                </a:solidFill>
                <a:latin typeface="+mj-lt"/>
                <a:cs typeface="Helvetica" panose="020B0604020202020204" pitchFamily="34" charset="0"/>
              </a:rPr>
              <a:t>suitable</a:t>
            </a:r>
            <a:r>
              <a:rPr lang="de-DE" sz="1600" dirty="0">
                <a:solidFill>
                  <a:schemeClr val="bg1"/>
                </a:solidFill>
                <a:latin typeface="+mj-lt"/>
                <a:cs typeface="Helvetica" panose="020B0604020202020204" pitchFamily="34" charset="0"/>
              </a:rPr>
              <a:t> </a:t>
            </a:r>
          </a:p>
          <a:p>
            <a:pPr algn="ctr"/>
            <a:r>
              <a:rPr lang="de-DE" sz="1600" dirty="0" err="1">
                <a:solidFill>
                  <a:schemeClr val="bg1"/>
                </a:solidFill>
                <a:latin typeface="+mj-lt"/>
                <a:cs typeface="Helvetica" panose="020B0604020202020204" pitchFamily="34" charset="0"/>
              </a:rPr>
              <a:t>location</a:t>
            </a:r>
            <a:r>
              <a:rPr lang="de-DE" sz="1600" dirty="0">
                <a:solidFill>
                  <a:schemeClr val="bg1"/>
                </a:solidFill>
                <a:latin typeface="+mj-lt"/>
                <a:cs typeface="Helvetica" panose="020B0604020202020204" pitchFamily="34" charset="0"/>
              </a:rPr>
              <a:t> </a:t>
            </a:r>
          </a:p>
        </p:txBody>
      </p:sp>
      <p:sp>
        <p:nvSpPr>
          <p:cNvPr id="37" name="Arrow: Pentagon 4">
            <a:extLst>
              <a:ext uri="{FF2B5EF4-FFF2-40B4-BE49-F238E27FC236}">
                <a16:creationId xmlns:a16="http://schemas.microsoft.com/office/drawing/2014/main" id="{FED4B111-B8CE-9646-E11C-74E359C4A087}"/>
              </a:ext>
            </a:extLst>
          </p:cNvPr>
          <p:cNvSpPr/>
          <p:nvPr/>
        </p:nvSpPr>
        <p:spPr bwMode="auto">
          <a:xfrm rot="5400000">
            <a:off x="2035344" y="356926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AU Initiative against Trafficking Campaign) </a:t>
            </a:r>
            <a:endParaRPr lang="en-GB" sz="1400" dirty="0">
              <a:solidFill>
                <a:schemeClr val="bg1"/>
              </a:solidFill>
              <a:latin typeface="+mj-lt"/>
              <a:cs typeface="Helvetica" panose="020B0604020202020204" pitchFamily="34" charset="0"/>
            </a:endParaRPr>
          </a:p>
        </p:txBody>
      </p:sp>
      <p:sp>
        <p:nvSpPr>
          <p:cNvPr id="38" name="Arrow: Pentagon 4">
            <a:extLst>
              <a:ext uri="{FF2B5EF4-FFF2-40B4-BE49-F238E27FC236}">
                <a16:creationId xmlns:a16="http://schemas.microsoft.com/office/drawing/2014/main" id="{C1C67253-ECFB-AA16-0853-1D055E113FCA}"/>
              </a:ext>
            </a:extLst>
          </p:cNvPr>
          <p:cNvSpPr/>
          <p:nvPr/>
        </p:nvSpPr>
        <p:spPr bwMode="auto">
          <a:xfrm rot="5400000">
            <a:off x="2035344" y="483002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fr-FR" sz="1400" dirty="0">
                <a:solidFill>
                  <a:schemeClr val="bg1"/>
                </a:solidFill>
                <a:latin typeface="+mj-lt"/>
                <a:cs typeface="Helvetica" panose="020B0604020202020204" pitchFamily="34" charset="0"/>
              </a:rPr>
              <a:t>Joint Labour Migration Programme (JLMP)</a:t>
            </a:r>
            <a:r>
              <a:rPr lang="en-US" sz="1400" dirty="0">
                <a:solidFill>
                  <a:schemeClr val="bg1"/>
                </a:solidFill>
                <a:latin typeface="+mj-lt"/>
                <a:cs typeface="Helvetica" panose="020B0604020202020204" pitchFamily="34" charset="0"/>
              </a:rPr>
              <a:t> </a:t>
            </a:r>
            <a:r>
              <a:rPr lang="de-DE" sz="1400" dirty="0">
                <a:solidFill>
                  <a:schemeClr val="bg1"/>
                </a:solidFill>
                <a:latin typeface="+mj-lt"/>
                <a:cs typeface="Helvetica" panose="020B0604020202020204" pitchFamily="34" charset="0"/>
              </a:rPr>
              <a:t> </a:t>
            </a:r>
          </a:p>
        </p:txBody>
      </p:sp>
      <p:sp>
        <p:nvSpPr>
          <p:cNvPr id="33" name="Ellipse 12">
            <a:extLst>
              <a:ext uri="{FF2B5EF4-FFF2-40B4-BE49-F238E27FC236}">
                <a16:creationId xmlns:a16="http://schemas.microsoft.com/office/drawing/2014/main" id="{0C43131A-FFDA-48FD-3955-2E13C4AD4FEB}"/>
              </a:ext>
            </a:extLst>
          </p:cNvPr>
          <p:cNvSpPr/>
          <p:nvPr/>
        </p:nvSpPr>
        <p:spPr bwMode="auto">
          <a:xfrm>
            <a:off x="1636099" y="400480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3</a:t>
            </a:r>
            <a:endParaRPr lang="en-GB" sz="1600" dirty="0">
              <a:latin typeface="+mj-lt"/>
              <a:cs typeface="Helvetica" panose="020B0604020202020204" pitchFamily="34" charset="0"/>
            </a:endParaRPr>
          </a:p>
        </p:txBody>
      </p:sp>
      <p:sp>
        <p:nvSpPr>
          <p:cNvPr id="36" name="Ellipse 16">
            <a:extLst>
              <a:ext uri="{FF2B5EF4-FFF2-40B4-BE49-F238E27FC236}">
                <a16:creationId xmlns:a16="http://schemas.microsoft.com/office/drawing/2014/main" id="{CCC4EDD0-8B80-44FA-B866-4A7A20B67DC2}"/>
              </a:ext>
            </a:extLst>
          </p:cNvPr>
          <p:cNvSpPr/>
          <p:nvPr/>
        </p:nvSpPr>
        <p:spPr bwMode="auto">
          <a:xfrm>
            <a:off x="1636099" y="526556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4</a:t>
            </a:r>
            <a:endParaRPr lang="en-GB" sz="1600" dirty="0">
              <a:latin typeface="+mj-lt"/>
              <a:cs typeface="Helvetica" panose="020B0604020202020204" pitchFamily="34" charset="0"/>
            </a:endParaRPr>
          </a:p>
        </p:txBody>
      </p:sp>
    </p:spTree>
    <p:extLst>
      <p:ext uri="{BB962C8B-B14F-4D97-AF65-F5344CB8AC3E}">
        <p14:creationId xmlns:p14="http://schemas.microsoft.com/office/powerpoint/2010/main" val="181562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409224" y="57606"/>
            <a:ext cx="11573055" cy="1325563"/>
          </a:xfrm>
        </p:spPr>
        <p:txBody>
          <a:bodyPr/>
          <a:lstStyle/>
          <a:p>
            <a:r>
              <a:rPr lang="it-IT" dirty="0"/>
              <a:t>Key Frameworks on Migration</a:t>
            </a:r>
          </a:p>
        </p:txBody>
      </p:sp>
      <p:sp>
        <p:nvSpPr>
          <p:cNvPr id="25" name="Rechteck 4">
            <a:extLst>
              <a:ext uri="{FF2B5EF4-FFF2-40B4-BE49-F238E27FC236}">
                <a16:creationId xmlns:a16="http://schemas.microsoft.com/office/drawing/2014/main" id="{0C9A55EE-C9BE-8241-8D0F-A31E916CBBCB}"/>
              </a:ext>
            </a:extLst>
          </p:cNvPr>
          <p:cNvSpPr/>
          <p:nvPr/>
        </p:nvSpPr>
        <p:spPr bwMode="auto">
          <a:xfrm>
            <a:off x="2797286" y="809954"/>
            <a:ext cx="7636524" cy="1048731"/>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2015. </a:t>
            </a:r>
          </a:p>
          <a:p>
            <a:pPr marL="285750" indent="-285750">
              <a:buFont typeface="Arial" panose="020B0604020202020204" pitchFamily="34" charset="0"/>
              <a:buChar char="•"/>
            </a:pPr>
            <a:r>
              <a:rPr lang="en-US" sz="1400" dirty="0">
                <a:latin typeface="+mj-lt"/>
              </a:rPr>
              <a:t>It reaffirmed previous commitments on accelerating mobility and integration</a:t>
            </a:r>
          </a:p>
          <a:p>
            <a:pPr marL="285750" indent="-285750">
              <a:buFont typeface="Arial" panose="020B0604020202020204" pitchFamily="34" charset="0"/>
              <a:buChar char="•"/>
            </a:pPr>
            <a:r>
              <a:rPr lang="en-US" sz="1400" dirty="0">
                <a:latin typeface="+mj-lt"/>
              </a:rPr>
              <a:t>Agreed priorities included the speeding up of the implementation of a continent-wide visa, the establishment of a harmonization mechanism to ensure higher education transferability, and the strengthening of efforts to combat human trafficking.</a:t>
            </a:r>
          </a:p>
        </p:txBody>
      </p:sp>
      <p:sp>
        <p:nvSpPr>
          <p:cNvPr id="26" name="Arrow: Pentagon 4">
            <a:extLst>
              <a:ext uri="{FF2B5EF4-FFF2-40B4-BE49-F238E27FC236}">
                <a16:creationId xmlns:a16="http://schemas.microsoft.com/office/drawing/2014/main" id="{7A1773F9-7212-F3EF-8B22-5EC04E1A7708}"/>
              </a:ext>
            </a:extLst>
          </p:cNvPr>
          <p:cNvSpPr/>
          <p:nvPr/>
        </p:nvSpPr>
        <p:spPr bwMode="auto">
          <a:xfrm rot="5400000">
            <a:off x="1523009" y="62878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GB" sz="1400" dirty="0">
                <a:solidFill>
                  <a:schemeClr val="bg1"/>
                </a:solidFill>
                <a:latin typeface="+mj-lt"/>
                <a:cs typeface="Helvetica" panose="020B0604020202020204" pitchFamily="34" charset="0"/>
              </a:rPr>
              <a:t>Declaration on Migration </a:t>
            </a:r>
          </a:p>
        </p:txBody>
      </p:sp>
      <p:sp>
        <p:nvSpPr>
          <p:cNvPr id="27" name="Ellipse 6">
            <a:extLst>
              <a:ext uri="{FF2B5EF4-FFF2-40B4-BE49-F238E27FC236}">
                <a16:creationId xmlns:a16="http://schemas.microsoft.com/office/drawing/2014/main" id="{FB2B49A6-2876-7317-4A2F-CFECD924F48A}"/>
              </a:ext>
            </a:extLst>
          </p:cNvPr>
          <p:cNvSpPr/>
          <p:nvPr/>
        </p:nvSpPr>
        <p:spPr bwMode="auto">
          <a:xfrm>
            <a:off x="1111446" y="1085380"/>
            <a:ext cx="362313" cy="396024"/>
          </a:xfrm>
          <a:prstGeom prst="ellipse">
            <a:avLst/>
          </a:prstGeom>
          <a:solidFill>
            <a:schemeClr val="bg1"/>
          </a:solidFill>
          <a:ln w="9525">
            <a:solidFill>
              <a:schemeClr val="tx1"/>
            </a:solidFill>
            <a:round/>
            <a:headEnd/>
            <a:tailEnd/>
          </a:ln>
        </p:spPr>
        <p:txBody>
          <a:bodyPr rtlCol="0" anchor="ctr"/>
          <a:lstStyle/>
          <a:p>
            <a:pPr algn="ctr"/>
            <a:r>
              <a:rPr lang="en-GB" sz="1600" dirty="0">
                <a:latin typeface="+mj-lt"/>
                <a:cs typeface="Helvetica" panose="020B0604020202020204" pitchFamily="34" charset="0"/>
              </a:rPr>
              <a:t>5</a:t>
            </a:r>
          </a:p>
        </p:txBody>
      </p:sp>
      <p:sp>
        <p:nvSpPr>
          <p:cNvPr id="28" name="Rechteck 7">
            <a:extLst>
              <a:ext uri="{FF2B5EF4-FFF2-40B4-BE49-F238E27FC236}">
                <a16:creationId xmlns:a16="http://schemas.microsoft.com/office/drawing/2014/main" id="{597A7190-24B8-B250-454F-D634FF55A5FA}"/>
              </a:ext>
            </a:extLst>
          </p:cNvPr>
          <p:cNvSpPr/>
          <p:nvPr/>
        </p:nvSpPr>
        <p:spPr bwMode="auto">
          <a:xfrm>
            <a:off x="2830996" y="2074918"/>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GB" sz="1400" dirty="0">
                <a:latin typeface="+mj-lt"/>
              </a:rPr>
              <a:t>Drafted in 2017 to inform the negotiations of the Global Compact on Migration</a:t>
            </a:r>
          </a:p>
          <a:p>
            <a:pPr marL="285750" indent="-285750">
              <a:buFont typeface="Arial" panose="020B0604020202020204" pitchFamily="34" charset="0"/>
              <a:buChar char="•"/>
            </a:pPr>
            <a:r>
              <a:rPr lang="en-US" sz="1400" dirty="0">
                <a:latin typeface="+mj-lt"/>
              </a:rPr>
              <a:t>Structured around 6 thematic areas; Addressing the drivers of migration, Addressing Human Rights of all Migrants, Smuggling of Migrants, Trafficking in persons and contemporary forms of Slavery, International Cooperation and Governance in Migration, Irregular Migration and Regular Pathways, and Contributions of Migrants and Diasporas</a:t>
            </a:r>
          </a:p>
        </p:txBody>
      </p:sp>
      <p:sp>
        <p:nvSpPr>
          <p:cNvPr id="29" name="Arrow: Pentagon 4">
            <a:extLst>
              <a:ext uri="{FF2B5EF4-FFF2-40B4-BE49-F238E27FC236}">
                <a16:creationId xmlns:a16="http://schemas.microsoft.com/office/drawing/2014/main" id="{93470150-DE54-EBEB-3AA4-378E4C0D79EA}"/>
              </a:ext>
            </a:extLst>
          </p:cNvPr>
          <p:cNvSpPr/>
          <p:nvPr/>
        </p:nvSpPr>
        <p:spPr bwMode="auto">
          <a:xfrm rot="5400000">
            <a:off x="1533705" y="1906107"/>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Common African position on the Global Compact for Migration</a:t>
            </a:r>
            <a:endParaRPr lang="de-DE" sz="1400" dirty="0">
              <a:solidFill>
                <a:schemeClr val="bg1"/>
              </a:solidFill>
              <a:latin typeface="+mj-lt"/>
              <a:cs typeface="Helvetica" panose="020B0604020202020204" pitchFamily="34" charset="0"/>
            </a:endParaRPr>
          </a:p>
        </p:txBody>
      </p:sp>
      <p:sp>
        <p:nvSpPr>
          <p:cNvPr id="30" name="Ellipse 9">
            <a:extLst>
              <a:ext uri="{FF2B5EF4-FFF2-40B4-BE49-F238E27FC236}">
                <a16:creationId xmlns:a16="http://schemas.microsoft.com/office/drawing/2014/main" id="{37DB8E91-2BD2-47F7-D0ED-9F5B0AC9826D}"/>
              </a:ext>
            </a:extLst>
          </p:cNvPr>
          <p:cNvSpPr/>
          <p:nvPr/>
        </p:nvSpPr>
        <p:spPr bwMode="auto">
          <a:xfrm>
            <a:off x="1122142" y="2362700"/>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6</a:t>
            </a:r>
            <a:endParaRPr lang="en-GB" sz="1600" dirty="0">
              <a:latin typeface="+mj-lt"/>
              <a:cs typeface="Helvetica" panose="020B0604020202020204" pitchFamily="34" charset="0"/>
            </a:endParaRPr>
          </a:p>
        </p:txBody>
      </p:sp>
      <p:sp>
        <p:nvSpPr>
          <p:cNvPr id="31" name="Rechteck 10">
            <a:extLst>
              <a:ext uri="{FF2B5EF4-FFF2-40B4-BE49-F238E27FC236}">
                <a16:creationId xmlns:a16="http://schemas.microsoft.com/office/drawing/2014/main" id="{F7496086-9363-2AF2-FE89-FF689E088445}"/>
              </a:ext>
            </a:extLst>
          </p:cNvPr>
          <p:cNvSpPr/>
          <p:nvPr/>
        </p:nvSpPr>
        <p:spPr bwMode="auto">
          <a:xfrm>
            <a:off x="2797286" y="3414584"/>
            <a:ext cx="7636524" cy="1239703"/>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2018. Ratifications are low </a:t>
            </a:r>
          </a:p>
          <a:p>
            <a:pPr marL="285750" indent="-285750">
              <a:buFont typeface="Arial" panose="020B0604020202020204" pitchFamily="34" charset="0"/>
              <a:buChar char="•"/>
            </a:pPr>
            <a:r>
              <a:rPr lang="en-US" sz="1400" dirty="0">
                <a:latin typeface="+mj-lt"/>
              </a:rPr>
              <a:t>Calls for a phased approach in the progressive realization of free movement of persons across the continent.</a:t>
            </a:r>
          </a:p>
          <a:p>
            <a:pPr marL="285750" indent="-285750">
              <a:buFont typeface="Arial" panose="020B0604020202020204" pitchFamily="34" charset="0"/>
              <a:buChar char="•"/>
            </a:pPr>
            <a:r>
              <a:rPr lang="en-US" sz="1400" dirty="0">
                <a:latin typeface="+mj-lt"/>
              </a:rPr>
              <a:t>Identifies 3 phases: 1) Right of entry and abolition of visa requirements; 2) Right of residence; 3) Right of establishment </a:t>
            </a:r>
          </a:p>
        </p:txBody>
      </p:sp>
      <p:sp>
        <p:nvSpPr>
          <p:cNvPr id="32" name="Arrow: Pentagon 4">
            <a:extLst>
              <a:ext uri="{FF2B5EF4-FFF2-40B4-BE49-F238E27FC236}">
                <a16:creationId xmlns:a16="http://schemas.microsoft.com/office/drawing/2014/main" id="{0A436FD2-6A41-DB77-523B-AAFBEA52543A}"/>
              </a:ext>
            </a:extLst>
          </p:cNvPr>
          <p:cNvSpPr/>
          <p:nvPr/>
        </p:nvSpPr>
        <p:spPr bwMode="auto">
          <a:xfrm rot="5400000">
            <a:off x="1523009" y="3233418"/>
            <a:ext cx="1116124" cy="1478458"/>
          </a:xfrm>
          <a:prstGeom prst="homePlate">
            <a:avLst>
              <a:gd name="adj" fmla="val 17511"/>
            </a:avLst>
          </a:prstGeom>
          <a:solidFill>
            <a:srgbClr val="00833F"/>
          </a:solidFill>
          <a:ln w="9525">
            <a:solidFill>
              <a:schemeClr val="tx1"/>
            </a:solidFill>
            <a:round/>
            <a:headEnd/>
            <a:tailEnd/>
          </a:ln>
        </p:spPr>
        <p:txBody>
          <a:bodyPr vert="vert270" lIns="72000" tIns="72000" rIns="72000" bIns="72000" rtlCol="0" anchor="ctr"/>
          <a:lstStyle/>
          <a:p>
            <a:pPr algn="ctr"/>
            <a:r>
              <a:rPr lang="en-GB" sz="1600" dirty="0">
                <a:solidFill>
                  <a:schemeClr val="bg1"/>
                </a:solidFill>
                <a:latin typeface="+mj-lt"/>
                <a:cs typeface="Helvetica" panose="020B0604020202020204" pitchFamily="34" charset="0"/>
              </a:rPr>
              <a:t>Ranking and </a:t>
            </a:r>
          </a:p>
          <a:p>
            <a:pPr algn="ctr"/>
            <a:r>
              <a:rPr lang="en-GB" sz="1600" dirty="0">
                <a:solidFill>
                  <a:schemeClr val="bg1"/>
                </a:solidFill>
                <a:latin typeface="+mj-lt"/>
                <a:cs typeface="Helvetica" panose="020B0604020202020204" pitchFamily="34" charset="0"/>
              </a:rPr>
              <a:t>shortlist of locations</a:t>
            </a:r>
          </a:p>
        </p:txBody>
      </p:sp>
      <p:sp>
        <p:nvSpPr>
          <p:cNvPr id="34" name="Rechteck 14">
            <a:extLst>
              <a:ext uri="{FF2B5EF4-FFF2-40B4-BE49-F238E27FC236}">
                <a16:creationId xmlns:a16="http://schemas.microsoft.com/office/drawing/2014/main" id="{87BF28C0-8C94-7DF1-9728-433B1AD0954B}"/>
              </a:ext>
            </a:extLst>
          </p:cNvPr>
          <p:cNvSpPr/>
          <p:nvPr/>
        </p:nvSpPr>
        <p:spPr bwMode="auto">
          <a:xfrm>
            <a:off x="2797286" y="4872601"/>
            <a:ext cx="7636524" cy="1098722"/>
          </a:xfrm>
          <a:prstGeom prst="rect">
            <a:avLst/>
          </a:prstGeom>
          <a:solidFill>
            <a:schemeClr val="bg1">
              <a:lumMod val="95000"/>
            </a:schemeClr>
          </a:solidFill>
          <a:ln w="9525">
            <a:solidFill>
              <a:schemeClr val="tx1"/>
            </a:solidFill>
            <a:round/>
            <a:headEnd/>
            <a:tailEnd/>
          </a:ln>
        </p:spPr>
        <p:txBody>
          <a:bodyPr rtlCol="0" anchor="ctr"/>
          <a:lstStyle/>
          <a:p>
            <a:pPr marL="285750" indent="-285750">
              <a:buFont typeface="Arial" panose="020B0604020202020204" pitchFamily="34" charset="0"/>
              <a:buChar char="•"/>
            </a:pPr>
            <a:r>
              <a:rPr lang="en-US" sz="1400" dirty="0">
                <a:latin typeface="+mj-lt"/>
              </a:rPr>
              <a:t>Adopted in 2018, </a:t>
            </a:r>
          </a:p>
          <a:p>
            <a:pPr marL="285750" indent="-285750">
              <a:buFont typeface="Arial" panose="020B0604020202020204" pitchFamily="34" charset="0"/>
              <a:buChar char="•"/>
            </a:pPr>
            <a:r>
              <a:rPr lang="en-US" sz="1400" dirty="0">
                <a:latin typeface="+mj-lt"/>
              </a:rPr>
              <a:t>Came into force in record time. As at May 2022, 43 of the 54 signatories (80%) had deposited their instruments of </a:t>
            </a:r>
            <a:r>
              <a:rPr lang="en-US" sz="1400" dirty="0" err="1">
                <a:latin typeface="+mj-lt"/>
              </a:rPr>
              <a:t>AfCFTA</a:t>
            </a:r>
            <a:r>
              <a:rPr lang="en-US" sz="1400" dirty="0">
                <a:latin typeface="+mj-lt"/>
              </a:rPr>
              <a:t> ratification.</a:t>
            </a:r>
          </a:p>
          <a:p>
            <a:pPr marL="285750" indent="-285750">
              <a:buFont typeface="Arial" panose="020B0604020202020204" pitchFamily="34" charset="0"/>
              <a:buChar char="•"/>
            </a:pPr>
            <a:r>
              <a:rPr lang="en-US" sz="1400" dirty="0">
                <a:latin typeface="+mj-lt"/>
              </a:rPr>
              <a:t>No trade has as yet taken place under the </a:t>
            </a:r>
            <a:r>
              <a:rPr lang="en-US" sz="1400" dirty="0" err="1">
                <a:latin typeface="+mj-lt"/>
              </a:rPr>
              <a:t>AfCFTA</a:t>
            </a:r>
            <a:r>
              <a:rPr lang="en-US" sz="1400" dirty="0">
                <a:latin typeface="+mj-lt"/>
              </a:rPr>
              <a:t> regime</a:t>
            </a:r>
          </a:p>
          <a:p>
            <a:pPr marL="285750" indent="-285750">
              <a:buFont typeface="Arial" panose="020B0604020202020204" pitchFamily="34" charset="0"/>
              <a:buChar char="•"/>
            </a:pPr>
            <a:endParaRPr lang="en-US" sz="1400" dirty="0">
              <a:latin typeface="+mj-lt"/>
            </a:endParaRPr>
          </a:p>
        </p:txBody>
      </p:sp>
      <p:sp>
        <p:nvSpPr>
          <p:cNvPr id="37" name="Arrow: Pentagon 4">
            <a:extLst>
              <a:ext uri="{FF2B5EF4-FFF2-40B4-BE49-F238E27FC236}">
                <a16:creationId xmlns:a16="http://schemas.microsoft.com/office/drawing/2014/main" id="{FED4B111-B8CE-9646-E11C-74E359C4A087}"/>
              </a:ext>
            </a:extLst>
          </p:cNvPr>
          <p:cNvSpPr/>
          <p:nvPr/>
        </p:nvSpPr>
        <p:spPr bwMode="auto">
          <a:xfrm rot="5400000">
            <a:off x="1510691" y="325447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Continental Protocol on Free Movement of Persons</a:t>
            </a:r>
            <a:endParaRPr lang="en-GB" sz="1400" dirty="0">
              <a:solidFill>
                <a:schemeClr val="bg1"/>
              </a:solidFill>
              <a:latin typeface="+mj-lt"/>
              <a:cs typeface="Helvetica" panose="020B0604020202020204" pitchFamily="34" charset="0"/>
            </a:endParaRPr>
          </a:p>
        </p:txBody>
      </p:sp>
      <p:sp>
        <p:nvSpPr>
          <p:cNvPr id="38" name="Arrow: Pentagon 4">
            <a:extLst>
              <a:ext uri="{FF2B5EF4-FFF2-40B4-BE49-F238E27FC236}">
                <a16:creationId xmlns:a16="http://schemas.microsoft.com/office/drawing/2014/main" id="{C1C67253-ECFB-AA16-0853-1D055E113FCA}"/>
              </a:ext>
            </a:extLst>
          </p:cNvPr>
          <p:cNvSpPr/>
          <p:nvPr/>
        </p:nvSpPr>
        <p:spPr bwMode="auto">
          <a:xfrm rot="5400000">
            <a:off x="1510691" y="4650145"/>
            <a:ext cx="1116124" cy="1478458"/>
          </a:xfrm>
          <a:prstGeom prst="homePlate">
            <a:avLst>
              <a:gd name="adj" fmla="val 17511"/>
            </a:avLst>
          </a:prstGeom>
          <a:solidFill>
            <a:schemeClr val="tx1"/>
          </a:solidFill>
          <a:ln w="9525">
            <a:solidFill>
              <a:schemeClr val="tx1"/>
            </a:solidFill>
            <a:round/>
            <a:headEnd/>
            <a:tailEnd/>
          </a:ln>
        </p:spPr>
        <p:txBody>
          <a:bodyPr vert="vert270" lIns="72000" tIns="72000" rIns="72000" bIns="72000" rtlCol="0" anchor="ctr"/>
          <a:lstStyle/>
          <a:p>
            <a:pPr algn="ctr"/>
            <a:r>
              <a:rPr lang="en-US" sz="1400" dirty="0">
                <a:solidFill>
                  <a:schemeClr val="bg1"/>
                </a:solidFill>
                <a:latin typeface="+mj-lt"/>
                <a:cs typeface="Helvetica" panose="020B0604020202020204" pitchFamily="34" charset="0"/>
              </a:rPr>
              <a:t>African Continental Free Trade Zone (</a:t>
            </a:r>
            <a:r>
              <a:rPr lang="en-US" sz="1400" dirty="0" err="1">
                <a:solidFill>
                  <a:schemeClr val="bg1"/>
                </a:solidFill>
                <a:latin typeface="+mj-lt"/>
                <a:cs typeface="Helvetica" panose="020B0604020202020204" pitchFamily="34" charset="0"/>
              </a:rPr>
              <a:t>AfCFTA</a:t>
            </a:r>
            <a:r>
              <a:rPr lang="fr-FR" sz="1400" dirty="0">
                <a:solidFill>
                  <a:schemeClr val="bg1"/>
                </a:solidFill>
                <a:latin typeface="+mj-lt"/>
                <a:cs typeface="Helvetica" panose="020B0604020202020204" pitchFamily="34" charset="0"/>
              </a:rPr>
              <a:t>)</a:t>
            </a:r>
            <a:r>
              <a:rPr lang="en-US" sz="1400" dirty="0">
                <a:solidFill>
                  <a:schemeClr val="bg1"/>
                </a:solidFill>
                <a:latin typeface="+mj-lt"/>
                <a:cs typeface="Helvetica" panose="020B0604020202020204" pitchFamily="34" charset="0"/>
              </a:rPr>
              <a:t> </a:t>
            </a:r>
            <a:r>
              <a:rPr lang="de-DE" sz="1400" dirty="0">
                <a:solidFill>
                  <a:schemeClr val="bg1"/>
                </a:solidFill>
                <a:latin typeface="+mj-lt"/>
                <a:cs typeface="Helvetica" panose="020B0604020202020204" pitchFamily="34" charset="0"/>
              </a:rPr>
              <a:t> </a:t>
            </a:r>
          </a:p>
        </p:txBody>
      </p:sp>
      <p:sp>
        <p:nvSpPr>
          <p:cNvPr id="33" name="Ellipse 12">
            <a:extLst>
              <a:ext uri="{FF2B5EF4-FFF2-40B4-BE49-F238E27FC236}">
                <a16:creationId xmlns:a16="http://schemas.microsoft.com/office/drawing/2014/main" id="{0C43131A-FFDA-48FD-3955-2E13C4AD4FEB}"/>
              </a:ext>
            </a:extLst>
          </p:cNvPr>
          <p:cNvSpPr/>
          <p:nvPr/>
        </p:nvSpPr>
        <p:spPr bwMode="auto">
          <a:xfrm>
            <a:off x="1111446" y="369001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7</a:t>
            </a:r>
            <a:endParaRPr lang="en-GB" sz="1600" dirty="0">
              <a:latin typeface="+mj-lt"/>
              <a:cs typeface="Helvetica" panose="020B0604020202020204" pitchFamily="34" charset="0"/>
            </a:endParaRPr>
          </a:p>
        </p:txBody>
      </p:sp>
      <p:sp>
        <p:nvSpPr>
          <p:cNvPr id="36" name="Ellipse 16">
            <a:extLst>
              <a:ext uri="{FF2B5EF4-FFF2-40B4-BE49-F238E27FC236}">
                <a16:creationId xmlns:a16="http://schemas.microsoft.com/office/drawing/2014/main" id="{CCC4EDD0-8B80-44FA-B866-4A7A20B67DC2}"/>
              </a:ext>
            </a:extLst>
          </p:cNvPr>
          <p:cNvSpPr/>
          <p:nvPr/>
        </p:nvSpPr>
        <p:spPr bwMode="auto">
          <a:xfrm>
            <a:off x="1111446" y="4950771"/>
            <a:ext cx="362313" cy="396024"/>
          </a:xfrm>
          <a:prstGeom prst="ellipse">
            <a:avLst/>
          </a:prstGeom>
          <a:solidFill>
            <a:schemeClr val="bg1"/>
          </a:solidFill>
          <a:ln w="9525">
            <a:solidFill>
              <a:schemeClr val="tx1"/>
            </a:solidFill>
            <a:round/>
            <a:headEnd/>
            <a:tailEnd/>
          </a:ln>
        </p:spPr>
        <p:txBody>
          <a:bodyPr rtlCol="0" anchor="ctr"/>
          <a:lstStyle/>
          <a:p>
            <a:pPr algn="ctr"/>
            <a:r>
              <a:rPr lang="de-DE" sz="1600" dirty="0">
                <a:latin typeface="+mj-lt"/>
                <a:cs typeface="Helvetica" panose="020B0604020202020204" pitchFamily="34" charset="0"/>
              </a:rPr>
              <a:t>8</a:t>
            </a:r>
            <a:endParaRPr lang="en-GB" sz="1600" dirty="0">
              <a:latin typeface="+mj-lt"/>
              <a:cs typeface="Helvetica" panose="020B0604020202020204" pitchFamily="34" charset="0"/>
            </a:endParaRPr>
          </a:p>
        </p:txBody>
      </p:sp>
    </p:spTree>
    <p:extLst>
      <p:ext uri="{BB962C8B-B14F-4D97-AF65-F5344CB8AC3E}">
        <p14:creationId xmlns:p14="http://schemas.microsoft.com/office/powerpoint/2010/main" val="408603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748144" y="334705"/>
            <a:ext cx="10630541" cy="553998"/>
          </a:xfrm>
        </p:spPr>
        <p:txBody>
          <a:bodyPr>
            <a:normAutofit fontScale="90000"/>
          </a:bodyPr>
          <a:lstStyle/>
          <a:p>
            <a:r>
              <a:rPr lang="it-IT" dirty="0"/>
              <a:t>RECs and Migration </a:t>
            </a:r>
          </a:p>
        </p:txBody>
      </p:sp>
      <p:sp>
        <p:nvSpPr>
          <p:cNvPr id="4" name="Segnaposto numero diapositiva 3">
            <a:extLst>
              <a:ext uri="{FF2B5EF4-FFF2-40B4-BE49-F238E27FC236}">
                <a16:creationId xmlns:a16="http://schemas.microsoft.com/office/drawing/2014/main" id="{E9FD4CAB-8495-C94C-9CD8-A3D8FDDC376A}"/>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8</a:t>
            </a:fld>
            <a:endParaRPr lang="es-ES" dirty="0"/>
          </a:p>
        </p:txBody>
      </p:sp>
      <p:pic>
        <p:nvPicPr>
          <p:cNvPr id="2049" name="image4.png">
            <a:extLst>
              <a:ext uri="{FF2B5EF4-FFF2-40B4-BE49-F238E27FC236}">
                <a16:creationId xmlns:a16="http://schemas.microsoft.com/office/drawing/2014/main" id="{6AE98639-A3D2-FDD1-060E-8AD9DC0B7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369" y="1682991"/>
            <a:ext cx="7022450" cy="51173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E18810-8EAF-77FE-AFEE-51844F10258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6640515-C8DE-4E63-3B87-31F5DA34E49E}"/>
              </a:ext>
            </a:extLst>
          </p:cNvPr>
          <p:cNvSpPr>
            <a:spLocks noChangeArrowheads="1"/>
          </p:cNvSpPr>
          <p:nvPr/>
        </p:nvSpPr>
        <p:spPr bwMode="auto">
          <a:xfrm>
            <a:off x="4199514" y="6523295"/>
            <a:ext cx="664110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9561"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spaghetti bowl of overlapping regional economic community memberships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A80AAF3-49EA-8058-1485-104F0CE5CB52}"/>
              </a:ext>
            </a:extLst>
          </p:cNvPr>
          <p:cNvSpPr txBox="1"/>
          <p:nvPr/>
        </p:nvSpPr>
        <p:spPr>
          <a:xfrm>
            <a:off x="723774" y="999897"/>
            <a:ext cx="10363107" cy="646331"/>
          </a:xfrm>
          <a:prstGeom prst="rect">
            <a:avLst/>
          </a:prstGeom>
          <a:noFill/>
        </p:spPr>
        <p:txBody>
          <a:bodyPr wrap="square">
            <a:spAutoFit/>
          </a:bodyPr>
          <a:lstStyle/>
          <a:p>
            <a:r>
              <a:rPr lang="en-US" dirty="0"/>
              <a:t>There are eight RECs in Africa that are recognized as building blocks of the AU, namely the AMU, CEN-SAD, COMESA, EAC, ECCAS, ECOWAS, IGAD and SADC</a:t>
            </a:r>
          </a:p>
        </p:txBody>
      </p:sp>
    </p:spTree>
    <p:extLst>
      <p:ext uri="{BB962C8B-B14F-4D97-AF65-F5344CB8AC3E}">
        <p14:creationId xmlns:p14="http://schemas.microsoft.com/office/powerpoint/2010/main" val="184879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29D30-0DEB-8F40-98F4-A959BC6DD3BE}"/>
              </a:ext>
            </a:extLst>
          </p:cNvPr>
          <p:cNvSpPr>
            <a:spLocks noGrp="1"/>
          </p:cNvSpPr>
          <p:nvPr>
            <p:ph type="title"/>
          </p:nvPr>
        </p:nvSpPr>
        <p:spPr>
          <a:xfrm>
            <a:off x="0" y="368969"/>
            <a:ext cx="11378685" cy="553998"/>
          </a:xfrm>
        </p:spPr>
        <p:txBody>
          <a:bodyPr>
            <a:normAutofit fontScale="90000"/>
          </a:bodyPr>
          <a:lstStyle/>
          <a:p>
            <a:r>
              <a:rPr lang="it-IT" dirty="0"/>
              <a:t>Key RECs Policies on Migration/Displacement </a:t>
            </a:r>
          </a:p>
        </p:txBody>
      </p:sp>
      <p:sp>
        <p:nvSpPr>
          <p:cNvPr id="4" name="Segnaposto numero diapositiva 3">
            <a:extLst>
              <a:ext uri="{FF2B5EF4-FFF2-40B4-BE49-F238E27FC236}">
                <a16:creationId xmlns:a16="http://schemas.microsoft.com/office/drawing/2014/main" id="{E9FD4CAB-8495-C94C-9CD8-A3D8FDDC376A}"/>
              </a:ext>
            </a:extLst>
          </p:cNvPr>
          <p:cNvSpPr>
            <a:spLocks noGrp="1"/>
          </p:cNvSpPr>
          <p:nvPr>
            <p:ph type="sldNum" sz="quarter" idx="12"/>
          </p:nvPr>
        </p:nvSpPr>
        <p:spPr>
          <a:xfrm>
            <a:off x="11232679" y="6076349"/>
            <a:ext cx="450935" cy="365125"/>
          </a:xfrm>
          <a:ln>
            <a:solidFill>
              <a:schemeClr val="tx1"/>
            </a:solidFill>
          </a:ln>
        </p:spPr>
        <p:txBody>
          <a:bodyPr/>
          <a:lstStyle/>
          <a:p>
            <a:fld id="{A85EF1E5-F080-0048-9372-CF230FDE727D}" type="slidenum">
              <a:rPr lang="es-ES" smtClean="0"/>
              <a:t>9</a:t>
            </a:fld>
            <a:endParaRPr lang="es-ES" dirty="0"/>
          </a:p>
        </p:txBody>
      </p:sp>
      <p:sp>
        <p:nvSpPr>
          <p:cNvPr id="6" name="Rectangle 3">
            <a:extLst>
              <a:ext uri="{FF2B5EF4-FFF2-40B4-BE49-F238E27FC236}">
                <a16:creationId xmlns:a16="http://schemas.microsoft.com/office/drawing/2014/main" id="{A1E18810-8EAF-77FE-AFEE-51844F10258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hteck 4">
            <a:extLst>
              <a:ext uri="{FF2B5EF4-FFF2-40B4-BE49-F238E27FC236}">
                <a16:creationId xmlns:a16="http://schemas.microsoft.com/office/drawing/2014/main" id="{6341AE5C-DDA3-FE54-A5DE-896B0A2A373E}"/>
              </a:ext>
            </a:extLst>
          </p:cNvPr>
          <p:cNvSpPr/>
          <p:nvPr/>
        </p:nvSpPr>
        <p:spPr bwMode="auto">
          <a:xfrm>
            <a:off x="5797143" y="2311504"/>
            <a:ext cx="2589620" cy="4432196"/>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indent="-285750" defTabSz="457200">
              <a:buFont typeface="Arial" panose="020B0604020202020204" pitchFamily="34" charset="0"/>
              <a:buChar char="•"/>
            </a:pPr>
            <a:r>
              <a:rPr lang="en-US" sz="1600" kern="0" dirty="0">
                <a:solidFill>
                  <a:prstClr val="black"/>
                </a:solidFill>
                <a:latin typeface="Arial"/>
              </a:rPr>
              <a:t>19 MS</a:t>
            </a:r>
          </a:p>
          <a:p>
            <a:pPr marL="285750" indent="-285750" defTabSz="457200">
              <a:buFont typeface="Arial" panose="020B0604020202020204" pitchFamily="34" charset="0"/>
              <a:buChar char="•"/>
            </a:pPr>
            <a:endParaRPr lang="en-US" sz="1600" kern="0" dirty="0">
              <a:solidFill>
                <a:prstClr val="black"/>
              </a:solidFill>
            </a:endParaRPr>
          </a:p>
          <a:p>
            <a:pPr marL="285750" indent="-285750" defTabSz="457200">
              <a:buFont typeface="Arial" panose="020B0604020202020204" pitchFamily="34" charset="0"/>
              <a:buChar char="•"/>
            </a:pPr>
            <a:r>
              <a:rPr lang="en-US" sz="1600" kern="0" dirty="0">
                <a:solidFill>
                  <a:prstClr val="black"/>
                </a:solidFill>
              </a:rPr>
              <a:t> 1984 </a:t>
            </a:r>
            <a:r>
              <a:rPr lang="en-US" sz="1600" kern="0" dirty="0">
                <a:solidFill>
                  <a:prstClr val="black"/>
                </a:solidFill>
                <a:latin typeface="Arial"/>
              </a:rPr>
              <a:t>Protocol on the Gradual Relaxation and Eventual Elimination of Visa Requirements from and 2001 Protocol on the Free Movement of Persons, Services, Labour and the Right of Establishment and Residence </a:t>
            </a:r>
          </a:p>
          <a:p>
            <a:pPr marL="285750" indent="-285750" defTabSz="457200">
              <a:buFont typeface="Arial" panose="020B0604020202020204" pitchFamily="34" charset="0"/>
              <a:buChar char="•"/>
            </a:pPr>
            <a:r>
              <a:rPr lang="en-US" sz="1600" kern="0" dirty="0">
                <a:solidFill>
                  <a:prstClr val="black"/>
                </a:solidFill>
                <a:latin typeface="Arial"/>
              </a:rPr>
              <a:t>COMESA Model Law on Immigration was set up in 2006 but progress has been slow </a:t>
            </a:r>
          </a:p>
        </p:txBody>
      </p:sp>
      <p:sp>
        <p:nvSpPr>
          <p:cNvPr id="11" name="Rechteck 8">
            <a:extLst>
              <a:ext uri="{FF2B5EF4-FFF2-40B4-BE49-F238E27FC236}">
                <a16:creationId xmlns:a16="http://schemas.microsoft.com/office/drawing/2014/main" id="{7B031CB0-CA3F-FA7D-814A-1CB8B0FF7399}"/>
              </a:ext>
            </a:extLst>
          </p:cNvPr>
          <p:cNvSpPr/>
          <p:nvPr/>
        </p:nvSpPr>
        <p:spPr bwMode="auto">
          <a:xfrm>
            <a:off x="3087599" y="2311505"/>
            <a:ext cx="2479928" cy="4432195"/>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29 MS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Migration not central for this REC</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M</a:t>
            </a:r>
            <a:r>
              <a:rPr kumimoji="0" lang="en-US" sz="1600" b="0" i="0" u="none" strike="noStrike" kern="0" cap="none" spc="0" normalizeH="0" baseline="0" noProof="0" dirty="0">
                <a:ln>
                  <a:noFill/>
                </a:ln>
                <a:solidFill>
                  <a:prstClr val="black"/>
                </a:solidFill>
                <a:effectLst/>
                <a:uLnTx/>
                <a:uFillTx/>
                <a:latin typeface="Arial"/>
                <a:ea typeface="+mn-ea"/>
                <a:cs typeface="+mn-cs"/>
              </a:rPr>
              <a:t>ore pressing issues include agriculture and natural resources management, crisis and dispute reconciliation among members (Libya, Darfur conflict).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Its </a:t>
            </a:r>
            <a:r>
              <a:rPr kumimoji="0" lang="en-US" sz="1600" b="0" i="0" u="none" strike="noStrike" kern="0" cap="none" spc="0" normalizeH="0" baseline="0" noProof="0" dirty="0">
                <a:ln>
                  <a:noFill/>
                </a:ln>
                <a:solidFill>
                  <a:prstClr val="black"/>
                </a:solidFill>
                <a:effectLst/>
                <a:uLnTx/>
                <a:uFillTx/>
                <a:latin typeface="Arial"/>
                <a:ea typeface="+mn-ea"/>
                <a:cs typeface="+mn-cs"/>
              </a:rPr>
              <a:t>revised treaty mentions the fight against cross-border organized crime and its related activities, including human beings</a:t>
            </a:r>
          </a:p>
        </p:txBody>
      </p:sp>
      <p:sp>
        <p:nvSpPr>
          <p:cNvPr id="14" name="Rechteck 13">
            <a:extLst>
              <a:ext uri="{FF2B5EF4-FFF2-40B4-BE49-F238E27FC236}">
                <a16:creationId xmlns:a16="http://schemas.microsoft.com/office/drawing/2014/main" id="{BC0F3ABF-CBE8-4752-9F36-F9E6BDA754B5}"/>
              </a:ext>
            </a:extLst>
          </p:cNvPr>
          <p:cNvSpPr/>
          <p:nvPr/>
        </p:nvSpPr>
        <p:spPr bwMode="auto">
          <a:xfrm>
            <a:off x="8649567" y="2311503"/>
            <a:ext cx="2835072" cy="4432197"/>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7MS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In 2010 EAC Common Market came into force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Provisions the freedom of movement of persons; removal of restrictions on the movement of labour and services; and the right of establishment and residence</a:t>
            </a:r>
            <a:r>
              <a:rPr kumimoji="0" lang="en-US" sz="1600" b="0" i="0" u="none" strike="noStrike" kern="0" cap="none" spc="0" normalizeH="0" baseline="0" noProof="0" dirty="0">
                <a:ln>
                  <a:noFill/>
                </a:ln>
                <a:solidFill>
                  <a:prstClr val="black"/>
                </a:solidFill>
                <a:effectLst/>
                <a:uLnTx/>
                <a:uFillTx/>
                <a:latin typeface="Arial"/>
                <a:ea typeface="+mn-ea"/>
                <a:cs typeface="+mn-cs"/>
              </a:rPr>
              <a:t>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Arial"/>
              </a:rPr>
              <a:t>Draft Refugee Management Policy in place</a:t>
            </a:r>
            <a:endParaRPr kumimoji="0" lang="en-US" sz="1600" b="0" i="0" u="none" strike="noStrike" kern="0" cap="none" spc="0" normalizeH="0" baseline="0" noProof="0" dirty="0">
              <a:ln>
                <a:noFill/>
              </a:ln>
              <a:solidFill>
                <a:prstClr val="black"/>
              </a:solidFill>
              <a:effectLst/>
              <a:uLnTx/>
              <a:uFillTx/>
              <a:latin typeface="Arial"/>
              <a:ea typeface="+mn-ea"/>
              <a:cs typeface="+mn-cs"/>
            </a:endParaRPr>
          </a:p>
        </p:txBody>
      </p:sp>
      <p:sp>
        <p:nvSpPr>
          <p:cNvPr id="16" name="Rechteck 8">
            <a:extLst>
              <a:ext uri="{FF2B5EF4-FFF2-40B4-BE49-F238E27FC236}">
                <a16:creationId xmlns:a16="http://schemas.microsoft.com/office/drawing/2014/main" id="{907A235D-235F-A8ED-B09E-3A2E038CD9D8}"/>
              </a:ext>
            </a:extLst>
          </p:cNvPr>
          <p:cNvSpPr/>
          <p:nvPr/>
        </p:nvSpPr>
        <p:spPr bwMode="auto">
          <a:xfrm>
            <a:off x="378055" y="2294189"/>
            <a:ext cx="2479928" cy="4432195"/>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16 MS</a:t>
            </a:r>
          </a:p>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ea typeface="+mn-ea"/>
                <a:cs typeface="+mn-cs"/>
              </a:rPr>
              <a:t>1979 Protocol on Free Movement of Persons</a:t>
            </a:r>
          </a:p>
          <a:p>
            <a:pPr marL="285750" indent="-285750" defTabSz="457200">
              <a:spcAft>
                <a:spcPts val="600"/>
              </a:spcAft>
              <a:buFont typeface="Arial" panose="020B0604020202020204" pitchFamily="34" charset="0"/>
              <a:buChar char="•"/>
              <a:defRPr/>
            </a:pPr>
            <a:r>
              <a:rPr lang="en-US" sz="1600" kern="0" dirty="0">
                <a:solidFill>
                  <a:prstClr val="black"/>
                </a:solidFill>
              </a:rPr>
              <a:t>2008 </a:t>
            </a:r>
            <a:r>
              <a:rPr kumimoji="0" lang="en-US" sz="1600" b="0" i="0" u="none" strike="noStrike" kern="0" cap="none" spc="0" normalizeH="0" baseline="0" noProof="0" dirty="0">
                <a:ln>
                  <a:noFill/>
                </a:ln>
                <a:solidFill>
                  <a:prstClr val="black"/>
                </a:solidFill>
                <a:effectLst/>
                <a:uLnTx/>
                <a:uFillTx/>
                <a:latin typeface="Arial"/>
                <a:ea typeface="+mn-ea"/>
                <a:cs typeface="+mn-cs"/>
              </a:rPr>
              <a:t>Common Approach on Migration </a:t>
            </a:r>
          </a:p>
          <a:p>
            <a:pPr marL="285750" indent="-285750" defTabSz="457200">
              <a:spcAft>
                <a:spcPts val="600"/>
              </a:spcAft>
              <a:buFont typeface="Arial" panose="020B0604020202020204" pitchFamily="34" charset="0"/>
              <a:buChar char="•"/>
              <a:defRPr/>
            </a:pPr>
            <a:r>
              <a:rPr lang="en-US" sz="1600" kern="0" dirty="0">
                <a:solidFill>
                  <a:prstClr val="black"/>
                </a:solidFill>
                <a:latin typeface="Arial"/>
              </a:rPr>
              <a:t>2009 </a:t>
            </a:r>
            <a:r>
              <a:rPr kumimoji="0" lang="en-US" sz="1600" b="0" i="0" u="none" strike="noStrike" kern="0" cap="none" spc="0" normalizeH="0" baseline="0" noProof="0" dirty="0">
                <a:ln>
                  <a:noFill/>
                </a:ln>
                <a:solidFill>
                  <a:prstClr val="black"/>
                </a:solidFill>
                <a:effectLst/>
                <a:uLnTx/>
                <a:uFillTx/>
                <a:latin typeface="Arial"/>
                <a:ea typeface="+mn-ea"/>
                <a:cs typeface="+mn-cs"/>
              </a:rPr>
              <a:t>Regional Labour and Employment Policy and Plan of Action since</a:t>
            </a:r>
          </a:p>
          <a:p>
            <a:pPr marL="285750" indent="-285750" defTabSz="457200">
              <a:spcAft>
                <a:spcPts val="600"/>
              </a:spcAft>
              <a:buFont typeface="Arial" panose="020B0604020202020204" pitchFamily="34" charset="0"/>
              <a:buChar char="•"/>
              <a:defRPr/>
            </a:pPr>
            <a:r>
              <a:rPr kumimoji="0" lang="en-US" sz="1600" b="0" i="0" u="none" strike="noStrike" kern="0" cap="none" spc="0" normalizeH="0" baseline="0" noProof="0" dirty="0">
                <a:ln>
                  <a:noFill/>
                </a:ln>
                <a:solidFill>
                  <a:prstClr val="black"/>
                </a:solidFill>
                <a:effectLst/>
                <a:uLnTx/>
                <a:uFillTx/>
                <a:latin typeface="Arial"/>
                <a:ea typeface="+mn-ea"/>
                <a:cs typeface="+mn-cs"/>
              </a:rPr>
              <a:t>2011 ECOWAS Gender and Migration Framework and Plan of Action </a:t>
            </a:r>
          </a:p>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Arial"/>
              <a:ea typeface="+mn-ea"/>
              <a:cs typeface="+mn-cs"/>
            </a:endParaRPr>
          </a:p>
        </p:txBody>
      </p:sp>
      <p:sp>
        <p:nvSpPr>
          <p:cNvPr id="17" name="Rechteck 8">
            <a:extLst>
              <a:ext uri="{FF2B5EF4-FFF2-40B4-BE49-F238E27FC236}">
                <a16:creationId xmlns:a16="http://schemas.microsoft.com/office/drawing/2014/main" id="{6C481034-1CD8-D12A-9FFF-CC1FCB67F9F3}"/>
              </a:ext>
            </a:extLst>
          </p:cNvPr>
          <p:cNvSpPr/>
          <p:nvPr/>
        </p:nvSpPr>
        <p:spPr bwMode="auto">
          <a:xfrm>
            <a:off x="1037743" y="1676007"/>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ECOWAS</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1" name="Rechteck 8">
            <a:extLst>
              <a:ext uri="{FF2B5EF4-FFF2-40B4-BE49-F238E27FC236}">
                <a16:creationId xmlns:a16="http://schemas.microsoft.com/office/drawing/2014/main" id="{AAC8F198-F920-58AD-05A5-019E9CB499DB}"/>
              </a:ext>
            </a:extLst>
          </p:cNvPr>
          <p:cNvSpPr/>
          <p:nvPr/>
        </p:nvSpPr>
        <p:spPr bwMode="auto">
          <a:xfrm>
            <a:off x="3696861" y="1665323"/>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CEN-SAD</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2" name="Rechteck 8">
            <a:extLst>
              <a:ext uri="{FF2B5EF4-FFF2-40B4-BE49-F238E27FC236}">
                <a16:creationId xmlns:a16="http://schemas.microsoft.com/office/drawing/2014/main" id="{2AA2F3BD-5E7A-7749-90BE-B2B22DAC7716}"/>
              </a:ext>
            </a:extLst>
          </p:cNvPr>
          <p:cNvSpPr/>
          <p:nvPr/>
        </p:nvSpPr>
        <p:spPr bwMode="auto">
          <a:xfrm>
            <a:off x="6343171" y="1671421"/>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COMESA</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
        <p:nvSpPr>
          <p:cNvPr id="23" name="Rechteck 8">
            <a:extLst>
              <a:ext uri="{FF2B5EF4-FFF2-40B4-BE49-F238E27FC236}">
                <a16:creationId xmlns:a16="http://schemas.microsoft.com/office/drawing/2014/main" id="{D61A7829-FE25-D8B2-23DC-C47C0944AD95}"/>
              </a:ext>
            </a:extLst>
          </p:cNvPr>
          <p:cNvSpPr/>
          <p:nvPr/>
        </p:nvSpPr>
        <p:spPr bwMode="auto">
          <a:xfrm>
            <a:off x="9406616" y="1671420"/>
            <a:ext cx="1160551" cy="307869"/>
          </a:xfrm>
          <a:prstGeom prst="rect">
            <a:avLst/>
          </a:prstGeom>
          <a:solidFill>
            <a:sysClr val="window" lastClr="FFFFFF"/>
          </a:solidFill>
          <a:ln w="25400" cap="flat" cmpd="sng" algn="ctr">
            <a:solidFill>
              <a:schemeClr val="tx1"/>
            </a:solidFill>
            <a:prstDash val="solid"/>
            <a:headEnd/>
            <a:tailEn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a:ea typeface="+mn-ea"/>
                <a:cs typeface="+mn-cs"/>
              </a:rPr>
              <a:t>EAC</a:t>
            </a:r>
            <a:endParaRPr kumimoji="0" lang="en-US" sz="160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57541840"/>
      </p:ext>
    </p:extLst>
  </p:cSld>
  <p:clrMapOvr>
    <a:masterClrMapping/>
  </p:clrMapOvr>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T-Academic Service" id="{5E2EB0F1-174C-BC4A-B192-4CF59ECE31EC}" vid="{F5655533-67E7-A242-A11F-A8F771E90D1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1381</TotalTime>
  <Words>2001</Words>
  <Application>Microsoft Office PowerPoint</Application>
  <PresentationFormat>Widescreen</PresentationFormat>
  <Paragraphs>275</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News Gothic MT</vt:lpstr>
      <vt:lpstr>NewsGoth BT</vt:lpstr>
      <vt:lpstr>Symbol</vt:lpstr>
      <vt:lpstr>Times New Roman</vt:lpstr>
      <vt:lpstr>Wingdings</vt:lpstr>
      <vt:lpstr>Tema de Office</vt:lpstr>
      <vt:lpstr>African Migration Governance in Action</vt:lpstr>
      <vt:lpstr>Objectives</vt:lpstr>
      <vt:lpstr>General Scope</vt:lpstr>
      <vt:lpstr>Overview AU’s Migration and Displacement Policies </vt:lpstr>
      <vt:lpstr>Key Frameworks on Forced Displacement</vt:lpstr>
      <vt:lpstr>Key Frameworks on Migration</vt:lpstr>
      <vt:lpstr>Key Frameworks on Migration</vt:lpstr>
      <vt:lpstr>RECs and Migration </vt:lpstr>
      <vt:lpstr>Key RECs Policies on Migration/Displacement </vt:lpstr>
      <vt:lpstr>Key RECs Policies on Migration/Displacement </vt:lpstr>
      <vt:lpstr>Migration and Displacement in the IGAD Region</vt:lpstr>
      <vt:lpstr>PowerPoint Presentation</vt:lpstr>
      <vt:lpstr>PowerPoint Presentation</vt:lpstr>
      <vt:lpstr>Key Priorities</vt:lpstr>
      <vt:lpstr>Frameworks for Durable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 Medina, Eva</dc:creator>
  <cp:lastModifiedBy>Charles Obila</cp:lastModifiedBy>
  <cp:revision>5</cp:revision>
  <dcterms:created xsi:type="dcterms:W3CDTF">2021-05-18T08:52:24Z</dcterms:created>
  <dcterms:modified xsi:type="dcterms:W3CDTF">2022-07-21T13:32:52Z</dcterms:modified>
</cp:coreProperties>
</file>