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AABE9-3B13-7544-8684-50A8EBB60448}" v="8" dt="2022-07-13T12:28:04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/>
    <p:restoredTop sz="96327"/>
  </p:normalViewPr>
  <p:slideViewPr>
    <p:cSldViewPr snapToGrid="0" snapToObjects="1">
      <p:cViewPr varScale="1">
        <p:scale>
          <a:sx n="76" d="100"/>
          <a:sy n="76" d="100"/>
        </p:scale>
        <p:origin x="23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mberini, Giorgio" userId="0ee17ca9-5d96-4276-8372-1a7f48857716" providerId="ADAL" clId="{D70AABE9-3B13-7544-8684-50A8EBB60448}"/>
    <pc:docChg chg="undo custSel modSld modMainMaster">
      <pc:chgData name="Giamberini, Giorgio" userId="0ee17ca9-5d96-4276-8372-1a7f48857716" providerId="ADAL" clId="{D70AABE9-3B13-7544-8684-50A8EBB60448}" dt="2022-07-13T12:28:04.280" v="19"/>
      <pc:docMkLst>
        <pc:docMk/>
      </pc:docMkLst>
      <pc:sldChg chg="addSp delSp modSp mod setBg">
        <pc:chgData name="Giamberini, Giorgio" userId="0ee17ca9-5d96-4276-8372-1a7f48857716" providerId="ADAL" clId="{D70AABE9-3B13-7544-8684-50A8EBB60448}" dt="2022-07-13T11:34:49.226" v="7" actId="26606"/>
        <pc:sldMkLst>
          <pc:docMk/>
          <pc:sldMk cId="879709122" sldId="256"/>
        </pc:sldMkLst>
        <pc:spChg chg="mod">
          <ac:chgData name="Giamberini, Giorgio" userId="0ee17ca9-5d96-4276-8372-1a7f48857716" providerId="ADAL" clId="{D70AABE9-3B13-7544-8684-50A8EBB60448}" dt="2022-07-13T11:34:49.226" v="7" actId="26606"/>
          <ac:spMkLst>
            <pc:docMk/>
            <pc:sldMk cId="879709122" sldId="256"/>
            <ac:spMk id="2" creationId="{ACBDC7B6-7274-5445-AB10-683A8E54A9A6}"/>
          </ac:spMkLst>
        </pc:spChg>
        <pc:spChg chg="mod">
          <ac:chgData name="Giamberini, Giorgio" userId="0ee17ca9-5d96-4276-8372-1a7f48857716" providerId="ADAL" clId="{D70AABE9-3B13-7544-8684-50A8EBB60448}" dt="2022-07-13T11:34:49.226" v="7" actId="26606"/>
          <ac:spMkLst>
            <pc:docMk/>
            <pc:sldMk cId="879709122" sldId="256"/>
            <ac:spMk id="3" creationId="{D017C71A-7909-7748-A386-373F11372B3F}"/>
          </ac:spMkLst>
        </pc:spChg>
        <pc:spChg chg="add del">
          <ac:chgData name="Giamberini, Giorgio" userId="0ee17ca9-5d96-4276-8372-1a7f48857716" providerId="ADAL" clId="{D70AABE9-3B13-7544-8684-50A8EBB60448}" dt="2022-07-13T11:34:49.226" v="7" actId="26606"/>
          <ac:spMkLst>
            <pc:docMk/>
            <pc:sldMk cId="879709122" sldId="256"/>
            <ac:spMk id="10" creationId="{DF05ACD0-FF4A-4F8F-B5C5-6A4EBD0D1B38}"/>
          </ac:spMkLst>
        </pc:spChg>
        <pc:spChg chg="add del">
          <ac:chgData name="Giamberini, Giorgio" userId="0ee17ca9-5d96-4276-8372-1a7f48857716" providerId="ADAL" clId="{D70AABE9-3B13-7544-8684-50A8EBB60448}" dt="2022-07-13T11:34:49.226" v="7" actId="26606"/>
          <ac:spMkLst>
            <pc:docMk/>
            <pc:sldMk cId="879709122" sldId="256"/>
            <ac:spMk id="12" creationId="{4C9AFA28-B5ED-4346-9AF7-68A157F16C7E}"/>
          </ac:spMkLst>
        </pc:spChg>
        <pc:picChg chg="add mod">
          <ac:chgData name="Giamberini, Giorgio" userId="0ee17ca9-5d96-4276-8372-1a7f48857716" providerId="ADAL" clId="{D70AABE9-3B13-7544-8684-50A8EBB60448}" dt="2022-07-13T11:34:49.226" v="7" actId="26606"/>
          <ac:picMkLst>
            <pc:docMk/>
            <pc:sldMk cId="879709122" sldId="256"/>
            <ac:picMk id="5" creationId="{29A85903-C137-C971-A225-6A0D9A97DF23}"/>
          </ac:picMkLst>
        </pc:picChg>
      </pc:sldChg>
      <pc:sldMasterChg chg="modSldLayout">
        <pc:chgData name="Giamberini, Giorgio" userId="0ee17ca9-5d96-4276-8372-1a7f48857716" providerId="ADAL" clId="{D70AABE9-3B13-7544-8684-50A8EBB60448}" dt="2022-07-13T12:28:04.280" v="19"/>
        <pc:sldMasterMkLst>
          <pc:docMk/>
          <pc:sldMasterMk cId="626762684" sldId="2147483648"/>
        </pc:sldMasterMkLst>
        <pc:sldLayoutChg chg="addSp delSp modSp mod setBg">
          <pc:chgData name="Giamberini, Giorgio" userId="0ee17ca9-5d96-4276-8372-1a7f48857716" providerId="ADAL" clId="{D70AABE9-3B13-7544-8684-50A8EBB60448}" dt="2022-07-13T12:27:52.918" v="17"/>
          <pc:sldLayoutMkLst>
            <pc:docMk/>
            <pc:sldMasterMk cId="626762684" sldId="2147483648"/>
            <pc:sldLayoutMk cId="1728371484" sldId="2147483649"/>
          </pc:sldLayoutMkLst>
          <pc:spChg chg="add del mod">
            <ac:chgData name="Giamberini, Giorgio" userId="0ee17ca9-5d96-4276-8372-1a7f48857716" providerId="ADAL" clId="{D70AABE9-3B13-7544-8684-50A8EBB60448}" dt="2022-07-13T12:27:39.180" v="15"/>
            <ac:spMkLst>
              <pc:docMk/>
              <pc:sldMasterMk cId="626762684" sldId="2147483648"/>
              <pc:sldLayoutMk cId="1728371484" sldId="2147483649"/>
              <ac:spMk id="6" creationId="{B384F4D7-3CDA-BC4C-E6A9-B36560A3EE1D}"/>
            </ac:spMkLst>
          </pc:spChg>
          <pc:picChg chg="add mod">
            <ac:chgData name="Giamberini, Giorgio" userId="0ee17ca9-5d96-4276-8372-1a7f48857716" providerId="ADAL" clId="{D70AABE9-3B13-7544-8684-50A8EBB60448}" dt="2022-07-13T11:35:37.177" v="11" actId="1076"/>
            <ac:picMkLst>
              <pc:docMk/>
              <pc:sldMasterMk cId="626762684" sldId="2147483648"/>
              <pc:sldLayoutMk cId="1728371484" sldId="2147483649"/>
              <ac:picMk id="5" creationId="{872CB0AE-7A07-3F80-0C65-EB04D97B8EED}"/>
            </ac:picMkLst>
          </pc:picChg>
        </pc:sldLayoutChg>
        <pc:sldLayoutChg chg="addSp modSp setBg">
          <pc:chgData name="Giamberini, Giorgio" userId="0ee17ca9-5d96-4276-8372-1a7f48857716" providerId="ADAL" clId="{D70AABE9-3B13-7544-8684-50A8EBB60448}" dt="2022-07-13T12:28:04.280" v="19"/>
          <pc:sldLayoutMkLst>
            <pc:docMk/>
            <pc:sldMasterMk cId="626762684" sldId="2147483648"/>
            <pc:sldLayoutMk cId="1897850373" sldId="2147483661"/>
          </pc:sldLayoutMkLst>
          <pc:picChg chg="add mod">
            <ac:chgData name="Giamberini, Giorgio" userId="0ee17ca9-5d96-4276-8372-1a7f48857716" providerId="ADAL" clId="{D70AABE9-3B13-7544-8684-50A8EBB60448}" dt="2022-07-13T11:35:45.955" v="12"/>
            <ac:picMkLst>
              <pc:docMk/>
              <pc:sldMasterMk cId="626762684" sldId="2147483648"/>
              <pc:sldLayoutMk cId="1897850373" sldId="2147483661"/>
              <ac:picMk id="4" creationId="{938E1964-EED1-04BE-77B0-D7D5296E408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C74D7-B747-A544-8AF3-0B2CD48366B7}" type="datetimeFigureOut">
              <a:rPr lang="es-ES" smtClean="0"/>
              <a:t>22/7/22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E7F3-2854-5B40-84BD-7C1D6E3868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53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5D07F-D9E6-E845-ABAE-C496A55B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557" y="1412102"/>
            <a:ext cx="6940267" cy="2387600"/>
          </a:xfrm>
          <a:noFill/>
        </p:spPr>
        <p:txBody>
          <a:bodyPr wrap="square" lIns="0" anchor="t" anchorCtr="0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838330-9B46-2B4A-88CB-BBA6492EC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57" y="4030371"/>
            <a:ext cx="5150536" cy="1567240"/>
          </a:xfrm>
        </p:spPr>
        <p:txBody>
          <a:bodyPr lIns="0"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2CB0AE-7A07-3F80-0C65-EB04D97B8E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8304" y="345302"/>
            <a:ext cx="914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7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699" y="692151"/>
            <a:ext cx="5859463" cy="2156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F27B96D6-59E0-D14C-82BF-94DBA4C75E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1838" y="692150"/>
            <a:ext cx="4663122" cy="5221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D5BA7C9-59E2-5942-B6A2-525CBCA9063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600699" y="3008541"/>
            <a:ext cx="5859463" cy="2904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15333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56A72-C98F-E741-AC4E-26A159CD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29" y="692150"/>
            <a:ext cx="1092513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DFAC3D-E137-3444-AC1A-D6879E2B0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0021" y="2285999"/>
            <a:ext cx="10925134" cy="363474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E16B5-B918-5E43-91B5-2204959A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8988F3EA-C852-F14C-ABB6-86035C9CA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378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96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64D801-4D0C-F647-AD55-976FC10FA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92150"/>
            <a:ext cx="2735263" cy="522128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447500-C1C1-0C48-8E36-0A8847A5D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2160" y="692150"/>
            <a:ext cx="7680959" cy="5221288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F95EA-C615-C54E-903A-00253A22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19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224883-BAD4-ED4E-A8D0-FF3E0A4D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57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01004FD-590A-5346-BB78-BA65B149A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557" y="1412102"/>
            <a:ext cx="6940267" cy="2387600"/>
          </a:xfrm>
          <a:noFill/>
        </p:spPr>
        <p:txBody>
          <a:bodyPr wrap="square" lIns="0" anchor="t" anchorCtr="0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CF2EAA1-6FDF-4440-A983-0BA7232A7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57" y="4030371"/>
            <a:ext cx="5150536" cy="1567240"/>
          </a:xfrm>
        </p:spPr>
        <p:txBody>
          <a:bodyPr lIns="0"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8E1964-EED1-04BE-77B0-D7D5296E40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8304" y="345302"/>
            <a:ext cx="914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5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78EB0-7FFF-D243-87E2-2C4100C0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5" y="692150"/>
            <a:ext cx="10699186" cy="1325563"/>
          </a:xfrm>
        </p:spPr>
        <p:txBody>
          <a:bodyPr anchor="t" anchorCtr="0"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33987-260A-A94D-B9A9-1EA7E495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2286000"/>
            <a:ext cx="10699186" cy="3634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1085A88C-3371-1346-B902-FE0F5CCD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6508" y="61307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8">
            <a:extLst>
              <a:ext uri="{FF2B5EF4-FFF2-40B4-BE49-F238E27FC236}">
                <a16:creationId xmlns:a16="http://schemas.microsoft.com/office/drawing/2014/main" id="{94DDFC8D-5163-DF4D-A697-BB03DAA7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22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1E003-4354-BE4E-BAD0-09E4E55E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692150"/>
            <a:ext cx="10729870" cy="2852737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44C37-D002-7249-9671-D115B419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3810001"/>
            <a:ext cx="10729870" cy="21158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A001B-E590-9546-A1BC-8E7E3A7E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93CD924F-B0BA-D34B-8679-987480628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916" y="6133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3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740FF-768D-984E-A5D5-98DDBC4B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BD72F-C901-A14A-9976-65B5E5266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858" y="2275840"/>
            <a:ext cx="5249779" cy="363759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A9CD86-F882-1A4D-B8DD-0844ABD0E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2038" y="2275840"/>
            <a:ext cx="5304184" cy="36375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1928A-0B92-C448-AFD4-C264B270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F0BD42-BA2E-714B-B522-8E9F0B875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128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44C7F-EBDA-A24F-9D47-56A545BC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36" y="692150"/>
            <a:ext cx="1071472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434399-C56C-D944-99F0-CDFA8724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434" y="2203087"/>
            <a:ext cx="5289003" cy="835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B094BD-D882-8B4A-B574-0E863B8CF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434" y="3223577"/>
            <a:ext cx="5289003" cy="268986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343CEE-F82C-2847-B3BB-2F7BA34FB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561" y="2203087"/>
            <a:ext cx="5302602" cy="835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B9E527-557A-8844-884D-2B9E10013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7561" y="3223577"/>
            <a:ext cx="5302603" cy="26898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915A4B-1670-7142-8981-F9E8B8C0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E1824371-E7C3-EB40-81A2-200ECB3841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64366" y="6141665"/>
            <a:ext cx="4155744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99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4F637-1308-664C-83B4-FA3A5C5F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E102C0-E24E-E349-A2A5-1AC8458C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C2D1B76-8B8D-8D4A-8189-7108E90AB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6408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4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38ACD2-C9D8-5442-BE0B-F65DAA9A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C88E4-43E3-4848-BE02-F9F0F284F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15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7EF2B-C263-964F-9EEB-6EE87EEA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92150"/>
            <a:ext cx="4040187" cy="140700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DC231-D60C-4B40-8F93-3EA127AAE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045" y="695326"/>
            <a:ext cx="3368992" cy="51736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B91F3-F429-714F-93EA-25BF9C708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838" y="2275840"/>
            <a:ext cx="4040187" cy="35931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425F79-DD28-5D40-BD54-BD567D0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2869BA2-D0C4-E546-BFB4-992AFCA69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6939CAF-0F22-644B-A275-1944B76254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47057" y="692150"/>
            <a:ext cx="3013105" cy="24399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5388C7D-5BB4-704B-8D60-3D827BB08F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47058" y="3429000"/>
            <a:ext cx="3013104" cy="24399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41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5980C-B0AE-584D-B812-F230492A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6" y="692150"/>
            <a:ext cx="4687323" cy="140853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59120" y="714375"/>
            <a:ext cx="5801043" cy="5199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71A45F-B5D7-0D40-9164-03C3CF42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976" y="2275840"/>
            <a:ext cx="4687323" cy="36375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41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6CA309-E17A-2B44-85BE-A3856B25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29" y="692150"/>
            <a:ext cx="1069014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1D2B88-EA5F-F340-83EC-5CE5D16C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21" y="2285999"/>
            <a:ext cx="10690142" cy="363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2F14F-3A0B-CE46-8BBB-70A85C274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7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Marcador de número de diapositiva 8">
            <a:extLst>
              <a:ext uri="{FF2B5EF4-FFF2-40B4-BE49-F238E27FC236}">
                <a16:creationId xmlns:a16="http://schemas.microsoft.com/office/drawing/2014/main" id="{9AED8B2C-7FB5-D34D-8ED5-945F57C2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fld id="{A85EF1E5-F080-0048-9372-CF230FDE727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76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pos="7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A8711-2D34-2245-9944-00F75D2A4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557" y="1415743"/>
            <a:ext cx="6940267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International cooperation on migration and mobility </a:t>
            </a:r>
            <a:br>
              <a:rPr lang="en-GB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FA248D-9C9D-B843-A7D3-2777E4473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57" y="3657569"/>
            <a:ext cx="5150536" cy="205337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Martin Ruhs</a:t>
            </a:r>
          </a:p>
          <a:p>
            <a:r>
              <a:rPr lang="it-IT" dirty="0"/>
              <a:t>Migration Policy Centre (MPC)</a:t>
            </a:r>
          </a:p>
          <a:p>
            <a:r>
              <a:rPr lang="it-IT" dirty="0"/>
              <a:t>European University Institute (EUI)</a:t>
            </a:r>
          </a:p>
          <a:p>
            <a:endParaRPr lang="it-IT" sz="1200" dirty="0"/>
          </a:p>
          <a:p>
            <a:r>
              <a:rPr lang="it-IT" dirty="0"/>
              <a:t>Kampala, 22 July 2022</a:t>
            </a:r>
          </a:p>
        </p:txBody>
      </p:sp>
    </p:spTree>
    <p:extLst>
      <p:ext uri="{BB962C8B-B14F-4D97-AF65-F5344CB8AC3E}">
        <p14:creationId xmlns:p14="http://schemas.microsoft.com/office/powerpoint/2010/main" val="81533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29D30-0DEB-8F40-98F4-A959BC6D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146693"/>
            <a:ext cx="11605846" cy="136303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Group </a:t>
            </a:r>
            <a:r>
              <a:rPr lang="it-IT" sz="3600" dirty="0" err="1"/>
              <a:t>discussion</a:t>
            </a:r>
            <a:r>
              <a:rPr lang="it-IT" sz="3600" dirty="0"/>
              <a:t> 2: </a:t>
            </a:r>
            <a:br>
              <a:rPr lang="it-IT" sz="3600" dirty="0"/>
            </a:br>
            <a:r>
              <a:rPr lang="it-IT" sz="3600" dirty="0"/>
              <a:t>How to design and </a:t>
            </a:r>
            <a:r>
              <a:rPr lang="it-IT" sz="3600" dirty="0" err="1"/>
              <a:t>implement</a:t>
            </a:r>
            <a:r>
              <a:rPr lang="it-IT" sz="3600" dirty="0"/>
              <a:t> </a:t>
            </a:r>
            <a:br>
              <a:rPr lang="it-IT" sz="3600" dirty="0"/>
            </a:br>
            <a:r>
              <a:rPr lang="it-IT" sz="3600" dirty="0"/>
              <a:t>EU-Africa </a:t>
            </a:r>
            <a:r>
              <a:rPr lang="it-IT" sz="3600" dirty="0" err="1"/>
              <a:t>cooperation</a:t>
            </a:r>
            <a:r>
              <a:rPr lang="it-IT" sz="3600" dirty="0"/>
              <a:t> on </a:t>
            </a:r>
            <a:r>
              <a:rPr lang="it-IT" sz="3600" dirty="0" err="1"/>
              <a:t>migration</a:t>
            </a:r>
            <a:r>
              <a:rPr lang="it-IT" sz="3600" dirty="0"/>
              <a:t> ?</a:t>
            </a:r>
            <a:br>
              <a:rPr lang="it-IT" sz="3600" dirty="0"/>
            </a:br>
            <a:br>
              <a:rPr lang="it-IT" sz="3600" dirty="0"/>
            </a:br>
            <a:r>
              <a:rPr lang="it-IT" sz="3800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2018B3-DAEE-1C4E-8819-08AE21E8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86" y="1778001"/>
            <a:ext cx="10937207" cy="46623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000" dirty="0"/>
              <a:t>- Level of governance: country-to-country? </a:t>
            </a:r>
            <a:r>
              <a:rPr lang="it-IT" sz="3000" dirty="0" err="1"/>
              <a:t>Role</a:t>
            </a:r>
            <a:r>
              <a:rPr lang="it-IT" sz="3000" dirty="0"/>
              <a:t> of EU and AU?  </a:t>
            </a:r>
          </a:p>
          <a:p>
            <a:pPr>
              <a:buFontTx/>
              <a:buChar char="-"/>
            </a:pPr>
            <a:r>
              <a:rPr lang="it-IT" sz="3000" dirty="0" err="1"/>
              <a:t>Which</a:t>
            </a:r>
            <a:r>
              <a:rPr lang="it-IT" sz="3000" dirty="0"/>
              <a:t> </a:t>
            </a:r>
            <a:r>
              <a:rPr lang="it-IT" sz="3000" dirty="0" err="1"/>
              <a:t>dimensions</a:t>
            </a:r>
            <a:r>
              <a:rPr lang="it-IT" sz="3000" dirty="0"/>
              <a:t> </a:t>
            </a:r>
            <a:r>
              <a:rPr lang="it-IT" sz="3000" dirty="0" err="1"/>
              <a:t>should</a:t>
            </a:r>
            <a:r>
              <a:rPr lang="it-IT" sz="3000" dirty="0"/>
              <a:t> be </a:t>
            </a:r>
            <a:r>
              <a:rPr lang="it-IT" sz="3000" dirty="0" err="1"/>
              <a:t>covered</a:t>
            </a:r>
            <a:r>
              <a:rPr lang="it-IT" sz="3000" dirty="0"/>
              <a:t>: </a:t>
            </a:r>
            <a:r>
              <a:rPr lang="it-IT" sz="3000" dirty="0" err="1"/>
              <a:t>narrow</a:t>
            </a:r>
            <a:r>
              <a:rPr lang="it-IT" sz="3000" dirty="0"/>
              <a:t> or </a:t>
            </a:r>
            <a:r>
              <a:rPr lang="it-IT" sz="3000" dirty="0" err="1"/>
              <a:t>comrehensive</a:t>
            </a:r>
            <a:r>
              <a:rPr lang="it-IT" sz="3000" dirty="0"/>
              <a:t> </a:t>
            </a:r>
            <a:r>
              <a:rPr lang="it-IT" sz="3000" dirty="0" err="1"/>
              <a:t>approach</a:t>
            </a:r>
            <a:r>
              <a:rPr lang="it-IT" sz="3000" dirty="0"/>
              <a:t>? </a:t>
            </a:r>
          </a:p>
          <a:p>
            <a:pPr>
              <a:buFontTx/>
              <a:buChar char="-"/>
            </a:pPr>
            <a:r>
              <a:rPr lang="it-IT" sz="3000" dirty="0" err="1"/>
              <a:t>Border</a:t>
            </a:r>
            <a:r>
              <a:rPr lang="it-IT" sz="3000" dirty="0"/>
              <a:t> control? </a:t>
            </a:r>
            <a:r>
              <a:rPr lang="it-IT" sz="3000" dirty="0" err="1"/>
              <a:t>Emigration</a:t>
            </a:r>
            <a:r>
              <a:rPr lang="it-IT" sz="3000" dirty="0"/>
              <a:t> / </a:t>
            </a:r>
            <a:r>
              <a:rPr lang="it-IT" sz="3000" dirty="0" err="1"/>
              <a:t>immigration</a:t>
            </a:r>
            <a:r>
              <a:rPr lang="it-IT" sz="3000" dirty="0"/>
              <a:t>? </a:t>
            </a:r>
          </a:p>
          <a:p>
            <a:pPr>
              <a:buFontTx/>
              <a:buChar char="-"/>
            </a:pPr>
            <a:r>
              <a:rPr lang="it-IT" sz="3000" dirty="0" err="1"/>
              <a:t>What</a:t>
            </a:r>
            <a:r>
              <a:rPr lang="it-IT" sz="3000" dirty="0"/>
              <a:t> </a:t>
            </a:r>
            <a:r>
              <a:rPr lang="it-IT" sz="3000" dirty="0" err="1"/>
              <a:t>about</a:t>
            </a:r>
            <a:r>
              <a:rPr lang="it-IT" sz="3000" dirty="0"/>
              <a:t> </a:t>
            </a:r>
            <a:r>
              <a:rPr lang="it-IT" sz="3000" dirty="0" err="1"/>
              <a:t>return</a:t>
            </a:r>
            <a:r>
              <a:rPr lang="it-IT" sz="3000" dirty="0"/>
              <a:t> and </a:t>
            </a:r>
            <a:r>
              <a:rPr lang="it-IT" sz="3000" dirty="0" err="1"/>
              <a:t>readmission</a:t>
            </a:r>
            <a:r>
              <a:rPr lang="it-IT" sz="3000" dirty="0"/>
              <a:t>? </a:t>
            </a:r>
            <a:r>
              <a:rPr lang="it-IT" sz="3000" dirty="0" err="1"/>
              <a:t>Citizens</a:t>
            </a:r>
            <a:r>
              <a:rPr lang="it-IT" sz="3000" dirty="0"/>
              <a:t> vs non-</a:t>
            </a:r>
            <a:r>
              <a:rPr lang="it-IT" sz="3000" dirty="0" err="1"/>
              <a:t>citizens</a:t>
            </a:r>
            <a:r>
              <a:rPr lang="it-IT" sz="3000" dirty="0"/>
              <a:t>?  </a:t>
            </a:r>
          </a:p>
          <a:p>
            <a:pPr>
              <a:buFontTx/>
              <a:buChar char="-"/>
            </a:pPr>
            <a:r>
              <a:rPr lang="it-IT" sz="3000" dirty="0" err="1"/>
              <a:t>What</a:t>
            </a:r>
            <a:r>
              <a:rPr lang="it-IT" sz="3000" dirty="0"/>
              <a:t> </a:t>
            </a:r>
            <a:r>
              <a:rPr lang="it-IT" sz="3000" dirty="0" err="1"/>
              <a:t>types</a:t>
            </a:r>
            <a:r>
              <a:rPr lang="it-IT" sz="3000" dirty="0"/>
              <a:t> of </a:t>
            </a:r>
            <a:r>
              <a:rPr lang="it-IT" sz="3000" dirty="0" err="1"/>
              <a:t>legal</a:t>
            </a:r>
            <a:r>
              <a:rPr lang="it-IT" sz="3000" dirty="0"/>
              <a:t> pathways? </a:t>
            </a:r>
          </a:p>
          <a:p>
            <a:pPr>
              <a:buFontTx/>
              <a:buChar char="-"/>
            </a:pPr>
            <a:r>
              <a:rPr lang="it-IT" sz="3000" dirty="0" err="1"/>
              <a:t>What</a:t>
            </a:r>
            <a:r>
              <a:rPr lang="it-IT" sz="3000" dirty="0"/>
              <a:t> </a:t>
            </a:r>
            <a:r>
              <a:rPr lang="it-IT" sz="3000" dirty="0" err="1"/>
              <a:t>should</a:t>
            </a:r>
            <a:r>
              <a:rPr lang="it-IT" sz="3000" dirty="0"/>
              <a:t> be </a:t>
            </a:r>
            <a:r>
              <a:rPr lang="it-IT" sz="3000" dirty="0" err="1"/>
              <a:t>role</a:t>
            </a:r>
            <a:r>
              <a:rPr lang="it-IT" sz="3000" dirty="0"/>
              <a:t> of human </a:t>
            </a:r>
            <a:r>
              <a:rPr lang="it-IT" sz="3000" dirty="0" err="1"/>
              <a:t>rights</a:t>
            </a:r>
            <a:r>
              <a:rPr lang="it-IT" sz="3000" dirty="0"/>
              <a:t> </a:t>
            </a:r>
            <a:r>
              <a:rPr lang="it-IT" sz="3000" dirty="0" err="1"/>
              <a:t>protections</a:t>
            </a:r>
            <a:r>
              <a:rPr lang="it-IT" sz="3000" dirty="0"/>
              <a:t>? How to monitor and </a:t>
            </a:r>
            <a:r>
              <a:rPr lang="it-IT" sz="3000" dirty="0" err="1"/>
              <a:t>implement</a:t>
            </a:r>
            <a:r>
              <a:rPr lang="it-IT" sz="3000" dirty="0"/>
              <a:t>  in </a:t>
            </a:r>
            <a:r>
              <a:rPr lang="it-IT" sz="3000" dirty="0" err="1"/>
              <a:t>practice</a:t>
            </a:r>
            <a:r>
              <a:rPr lang="it-IT" sz="3000" dirty="0"/>
              <a:t>?</a:t>
            </a:r>
          </a:p>
          <a:p>
            <a:pPr>
              <a:buFontTx/>
              <a:buChar char="-"/>
            </a:pPr>
            <a:r>
              <a:rPr lang="it-IT" sz="3000" dirty="0" err="1"/>
              <a:t>Emigration</a:t>
            </a:r>
            <a:r>
              <a:rPr lang="it-IT" sz="3000" dirty="0"/>
              <a:t> </a:t>
            </a:r>
            <a:r>
              <a:rPr lang="it-IT" sz="3000" dirty="0" err="1"/>
              <a:t>bans</a:t>
            </a:r>
            <a:r>
              <a:rPr lang="it-IT" sz="3000" dirty="0"/>
              <a:t> ? </a:t>
            </a:r>
          </a:p>
          <a:p>
            <a:pPr>
              <a:buFontTx/>
              <a:buChar char="-"/>
            </a:pPr>
            <a:r>
              <a:rPr lang="it-IT" sz="3000" dirty="0" err="1"/>
              <a:t>Role</a:t>
            </a:r>
            <a:r>
              <a:rPr lang="it-IT" sz="3000" dirty="0"/>
              <a:t> of </a:t>
            </a:r>
            <a:r>
              <a:rPr lang="it-IT" sz="3000" dirty="0" err="1"/>
              <a:t>conditionality</a:t>
            </a:r>
            <a:r>
              <a:rPr lang="it-IT" sz="3000" dirty="0"/>
              <a:t>?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FD4CAB-8495-C94C-9CD8-A3D8FDDC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72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29D30-0DEB-8F40-98F4-A959BC6D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plan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2018B3-DAEE-1C4E-8819-08AE21E8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86" y="1550505"/>
            <a:ext cx="11352310" cy="4784034"/>
          </a:xfrm>
        </p:spPr>
        <p:txBody>
          <a:bodyPr>
            <a:normAutofit fontScale="92500"/>
          </a:bodyPr>
          <a:lstStyle/>
          <a:p>
            <a:r>
              <a:rPr lang="en-GB" sz="3200" dirty="0"/>
              <a:t>Example: Migrant workers in the Gulf States – in whose interests? What can and should origin countries do?</a:t>
            </a:r>
          </a:p>
          <a:p>
            <a:r>
              <a:rPr lang="en-GB" sz="3200" dirty="0"/>
              <a:t>Why do we need cross-country cooperation? The effects of migration – who assesses and decides? Elusive triple wins …</a:t>
            </a:r>
          </a:p>
          <a:p>
            <a:r>
              <a:rPr lang="en-GB" sz="3200" dirty="0"/>
              <a:t>The importance of process and «fair representation» in the design and implementation of cooperation agreements </a:t>
            </a:r>
          </a:p>
          <a:p>
            <a:r>
              <a:rPr lang="en-GB" sz="3200" dirty="0"/>
              <a:t>Example 1: Bilateral Labour Migration Agreements w. Gulf States</a:t>
            </a:r>
          </a:p>
          <a:p>
            <a:r>
              <a:rPr lang="en-GB" sz="3200" dirty="0"/>
              <a:t>Example 2: EU-Africa partnerships on migration</a:t>
            </a:r>
          </a:p>
          <a:p>
            <a:r>
              <a:rPr lang="en-GB" sz="3200" dirty="0"/>
              <a:t>Group discussions 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FD4CAB-8495-C94C-9CD8-A3D8FDDC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776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29D30-0DEB-8F40-98F4-A959BC6D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07" y="325969"/>
            <a:ext cx="10699186" cy="911363"/>
          </a:xfrm>
        </p:spPr>
        <p:txBody>
          <a:bodyPr/>
          <a:lstStyle/>
          <a:p>
            <a:pPr algn="ctr"/>
            <a:r>
              <a:rPr lang="it-IT" dirty="0"/>
              <a:t>Migrant workers in the Gulf States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FD4CAB-8495-C94C-9CD8-A3D8FDDC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3</a:t>
            </a:fld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958E6-2168-8AAF-1BB1-CEAC516B0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97" y="1236538"/>
            <a:ext cx="9218689" cy="48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3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29D30-0DEB-8F40-98F4-A959BC6D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5" y="692151"/>
            <a:ext cx="10699186" cy="805346"/>
          </a:xfrm>
        </p:spPr>
        <p:txBody>
          <a:bodyPr>
            <a:normAutofit/>
          </a:bodyPr>
          <a:lstStyle/>
          <a:p>
            <a:pPr algn="ctr"/>
            <a:r>
              <a:rPr lang="it-IT" sz="3800" dirty="0"/>
              <a:t>Why do we need international cooperation?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2018B3-DAEE-1C4E-8819-08AE21E8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14" y="1611630"/>
            <a:ext cx="10929299" cy="43120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dirty="0"/>
              <a:t>Multi-dimensional and multifaceted impacts of migration on: </a:t>
            </a:r>
          </a:p>
          <a:p>
            <a:r>
              <a:rPr lang="it-IT" sz="3200" dirty="0"/>
              <a:t>Receiving countries</a:t>
            </a:r>
          </a:p>
          <a:p>
            <a:r>
              <a:rPr lang="it-IT" sz="3200" dirty="0"/>
              <a:t>Migrants</a:t>
            </a:r>
          </a:p>
          <a:p>
            <a:r>
              <a:rPr lang="it-IT" sz="3200" dirty="0"/>
              <a:t>Origin countries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dirty="0"/>
              <a:t>The elusive triple «wins»:</a:t>
            </a:r>
          </a:p>
          <a:p>
            <a:r>
              <a:rPr lang="it-IT" sz="3200" dirty="0"/>
              <a:t>Who assesses and decides?</a:t>
            </a:r>
          </a:p>
          <a:p>
            <a:r>
              <a:rPr lang="it-IT" sz="3200" dirty="0"/>
              <a:t>Why is ‘revealed preference’ not enough?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FD4CAB-8495-C94C-9CD8-A3D8FDDC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559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29D30-0DEB-8F40-98F4-A959BC6D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07" y="416526"/>
            <a:ext cx="10699186" cy="1149901"/>
          </a:xfrm>
        </p:spPr>
        <p:txBody>
          <a:bodyPr>
            <a:normAutofit/>
          </a:bodyPr>
          <a:lstStyle/>
          <a:p>
            <a:pPr algn="ctr"/>
            <a:r>
              <a:rPr lang="it-IT" sz="3800" dirty="0"/>
              <a:t>The importance of ‘process’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2018B3-DAEE-1C4E-8819-08AE21E8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07" y="1207254"/>
            <a:ext cx="11182494" cy="4630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b="1" dirty="0"/>
              <a:t>Fair representation </a:t>
            </a:r>
            <a:r>
              <a:rPr lang="it-IT" sz="3200" dirty="0"/>
              <a:t>in the design and implementation of international migration cooperation agreements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Key challenges:</a:t>
            </a:r>
          </a:p>
          <a:p>
            <a:pPr>
              <a:buFontTx/>
              <a:buChar char="-"/>
            </a:pPr>
            <a:r>
              <a:rPr lang="it-IT" sz="3200" dirty="0"/>
              <a:t>Power asymmetries (regulating immigration vs emigration; high- and lower-income countries)</a:t>
            </a:r>
          </a:p>
          <a:p>
            <a:pPr>
              <a:buFontTx/>
              <a:buChar char="-"/>
            </a:pPr>
            <a:r>
              <a:rPr lang="it-IT" sz="3200" dirty="0"/>
              <a:t>Non-democratic countries: in whose interests?  </a:t>
            </a:r>
          </a:p>
          <a:p>
            <a:pPr>
              <a:buFontTx/>
              <a:buChar char="-"/>
            </a:pPr>
            <a:r>
              <a:rPr lang="it-IT" sz="3200" dirty="0"/>
              <a:t>«Red lines» e.g. basic human and labour rights protections</a:t>
            </a:r>
          </a:p>
          <a:p>
            <a:pPr>
              <a:buFontTx/>
              <a:buChar char="-"/>
            </a:pPr>
            <a:r>
              <a:rPr lang="it-IT" sz="3200" dirty="0"/>
              <a:t>How to best represent the interests of migrants?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FD4CAB-8495-C94C-9CD8-A3D8FDDC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665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FD4CAB-8495-C94C-9CD8-A3D8FDDC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6</a:t>
            </a:fld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4483B-DCFE-5C94-A8F5-19A421AD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05" y="335949"/>
            <a:ext cx="9567333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5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29D30-0DEB-8F40-98F4-A959BC6D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07" y="244153"/>
            <a:ext cx="10699186" cy="143824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800" dirty="0"/>
              <a:t>Example 1: </a:t>
            </a:r>
            <a:br>
              <a:rPr lang="it-IT" sz="3800" dirty="0"/>
            </a:br>
            <a:r>
              <a:rPr lang="it-IT" sz="3800" dirty="0"/>
              <a:t>Bilateral Labour Migration Agreements, </a:t>
            </a:r>
            <a:br>
              <a:rPr lang="it-IT" sz="3800" dirty="0"/>
            </a:br>
            <a:r>
              <a:rPr lang="it-IT" sz="3800" dirty="0"/>
              <a:t>in context of labour migration to the Gulf States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2018B3-DAEE-1C4E-8819-08AE21E8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1842868"/>
            <a:ext cx="10699186" cy="4759080"/>
          </a:xfrm>
        </p:spPr>
        <p:txBody>
          <a:bodyPr>
            <a:noAutofit/>
          </a:bodyPr>
          <a:lstStyle/>
          <a:p>
            <a:r>
              <a:rPr lang="it-IT" sz="2800" dirty="0"/>
              <a:t>Kafala system (‘reforms’ in some countries?) </a:t>
            </a:r>
          </a:p>
          <a:p>
            <a:r>
              <a:rPr lang="it-IT" sz="2800" dirty="0"/>
              <a:t>High shares of migrant labour in workforce, great diversity of origin countries</a:t>
            </a:r>
          </a:p>
          <a:p>
            <a:r>
              <a:rPr lang="it-IT" sz="2800" dirty="0"/>
              <a:t>Well-known and well-documented violations of fundamental rights, especially (but not only) in domestic services </a:t>
            </a:r>
          </a:p>
          <a:p>
            <a:r>
              <a:rPr lang="it-IT" sz="2800" dirty="0"/>
              <a:t>Many origin countries negotiate Bilateral Migration Agreements </a:t>
            </a:r>
          </a:p>
          <a:p>
            <a:r>
              <a:rPr lang="it-IT" sz="2800" dirty="0"/>
              <a:t>Regulation of labour emigration, «emigration bans» (ethics?)</a:t>
            </a:r>
          </a:p>
          <a:p>
            <a:r>
              <a:rPr lang="it-IT" sz="2800" dirty="0"/>
              <a:t>Origin countries perceive tension between promoting labour emigration (and remittances) vs protection of basic rights</a:t>
            </a:r>
          </a:p>
          <a:p>
            <a:r>
              <a:rPr lang="it-IT" sz="2800" dirty="0"/>
              <a:t>Cooperation among origin countries?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FD4CAB-8495-C94C-9CD8-A3D8FDDC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278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29D30-0DEB-8F40-98F4-A959BC6D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07" y="219578"/>
            <a:ext cx="10699186" cy="1325563"/>
          </a:xfrm>
        </p:spPr>
        <p:txBody>
          <a:bodyPr>
            <a:normAutofit/>
          </a:bodyPr>
          <a:lstStyle/>
          <a:p>
            <a:pPr algn="ctr"/>
            <a:r>
              <a:rPr lang="it-IT" sz="3800" dirty="0"/>
              <a:t>Example 2: </a:t>
            </a:r>
            <a:br>
              <a:rPr lang="it-IT" sz="3800" dirty="0"/>
            </a:br>
            <a:r>
              <a:rPr lang="it-IT" sz="3800" dirty="0"/>
              <a:t>EU-Africa partnerships on migration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2018B3-DAEE-1C4E-8819-08AE21E8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06" y="1545141"/>
            <a:ext cx="10937207" cy="4896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/>
              <a:t>Key dimensions of partnerships: </a:t>
            </a:r>
          </a:p>
          <a:p>
            <a:r>
              <a:rPr lang="it-IT" sz="3200" dirty="0"/>
              <a:t>Legal pathways incl labour migration</a:t>
            </a:r>
          </a:p>
          <a:p>
            <a:r>
              <a:rPr lang="it-IT" sz="3200" dirty="0"/>
              <a:t>Max pos. developmental benefits from migration</a:t>
            </a:r>
          </a:p>
          <a:p>
            <a:r>
              <a:rPr lang="it-IT" sz="3200" dirty="0"/>
              <a:t>Control irregular migration </a:t>
            </a:r>
          </a:p>
          <a:p>
            <a:r>
              <a:rPr lang="it-IT" sz="3200" dirty="0"/>
              <a:t>Return and readmission</a:t>
            </a:r>
          </a:p>
          <a:p>
            <a:r>
              <a:rPr lang="it-IT" sz="3200" dirty="0"/>
              <a:t>Protection of migrants’ rights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Assessment so far? How ‘comprehensive’? Shared objectives? How to improve processes ?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FD4CAB-8495-C94C-9CD8-A3D8FDDC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861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29D30-0DEB-8F40-98F4-A959BC6D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225288"/>
            <a:ext cx="11605846" cy="137843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Group discussion 1: </a:t>
            </a:r>
            <a:br>
              <a:rPr lang="it-IT" sz="3600" dirty="0"/>
            </a:br>
            <a:r>
              <a:rPr lang="it-IT" sz="3600" dirty="0"/>
              <a:t>How to design and implement </a:t>
            </a:r>
            <a:br>
              <a:rPr lang="it-IT" sz="3600" dirty="0"/>
            </a:br>
            <a:r>
              <a:rPr lang="it-IT" sz="3600" dirty="0"/>
              <a:t>a bilateral labour migration agreement ? </a:t>
            </a:r>
            <a:br>
              <a:rPr lang="it-IT" sz="3600" dirty="0"/>
            </a:br>
            <a:br>
              <a:rPr lang="it-IT" sz="3600" dirty="0"/>
            </a:br>
            <a:r>
              <a:rPr lang="it-IT" sz="3800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2018B3-DAEE-1C4E-8819-08AE21E8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07" y="1984736"/>
            <a:ext cx="10699186" cy="43862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200" dirty="0"/>
              <a:t>- Rights </a:t>
            </a:r>
            <a:r>
              <a:rPr lang="it-IT" sz="3200" dirty="0" err="1"/>
              <a:t>protections</a:t>
            </a:r>
            <a:endParaRPr lang="it-IT" sz="3200" dirty="0"/>
          </a:p>
          <a:p>
            <a:pPr>
              <a:buFontTx/>
              <a:buChar char="-"/>
            </a:pPr>
            <a:r>
              <a:rPr lang="it-IT" sz="3200" dirty="0" err="1"/>
              <a:t>Right</a:t>
            </a:r>
            <a:r>
              <a:rPr lang="it-IT" sz="3200" dirty="0"/>
              <a:t> to </a:t>
            </a:r>
            <a:r>
              <a:rPr lang="it-IT" sz="3200" dirty="0" err="1"/>
              <a:t>redress</a:t>
            </a:r>
            <a:endParaRPr lang="it-IT" sz="3200" dirty="0"/>
          </a:p>
          <a:p>
            <a:pPr>
              <a:buFontTx/>
              <a:buChar char="-"/>
            </a:pPr>
            <a:r>
              <a:rPr lang="it-IT" sz="3200" dirty="0"/>
              <a:t>Information</a:t>
            </a:r>
          </a:p>
          <a:p>
            <a:pPr>
              <a:buFontTx/>
              <a:buChar char="-"/>
            </a:pPr>
            <a:r>
              <a:rPr lang="it-IT" sz="3200" dirty="0"/>
              <a:t>Return</a:t>
            </a:r>
          </a:p>
          <a:p>
            <a:pPr>
              <a:buFontTx/>
              <a:buChar char="-"/>
            </a:pPr>
            <a:r>
              <a:rPr lang="it-IT" sz="3200" dirty="0" err="1"/>
              <a:t>Role</a:t>
            </a:r>
            <a:r>
              <a:rPr lang="it-IT" sz="3200" dirty="0"/>
              <a:t> of </a:t>
            </a:r>
            <a:r>
              <a:rPr lang="it-IT" sz="3200" dirty="0" err="1"/>
              <a:t>origin</a:t>
            </a:r>
            <a:r>
              <a:rPr lang="it-IT" sz="3200" dirty="0"/>
              <a:t> countries vs </a:t>
            </a:r>
            <a:r>
              <a:rPr lang="it-IT" sz="3200" dirty="0" err="1"/>
              <a:t>host</a:t>
            </a:r>
            <a:r>
              <a:rPr lang="it-IT" sz="3200" dirty="0"/>
              <a:t> countries? </a:t>
            </a:r>
          </a:p>
          <a:p>
            <a:pPr>
              <a:buFontTx/>
              <a:buChar char="-"/>
            </a:pPr>
            <a:r>
              <a:rPr lang="it-IT" sz="3200" dirty="0" err="1"/>
              <a:t>Process</a:t>
            </a:r>
            <a:endParaRPr lang="it-IT" sz="3200" dirty="0"/>
          </a:p>
          <a:p>
            <a:pPr>
              <a:buFontTx/>
              <a:buChar char="-"/>
            </a:pPr>
            <a:r>
              <a:rPr lang="it-IT" sz="3200" dirty="0" err="1"/>
              <a:t>Representation</a:t>
            </a:r>
            <a:r>
              <a:rPr lang="it-IT" sz="3200" dirty="0"/>
              <a:t> of </a:t>
            </a:r>
            <a:r>
              <a:rPr lang="it-IT" sz="3200" dirty="0" err="1"/>
              <a:t>interests</a:t>
            </a:r>
            <a:r>
              <a:rPr lang="it-IT" sz="3200" dirty="0"/>
              <a:t> of </a:t>
            </a:r>
            <a:r>
              <a:rPr lang="it-IT" sz="3200" dirty="0" err="1"/>
              <a:t>migrants</a:t>
            </a:r>
            <a:endParaRPr lang="it-IT" sz="3200" dirty="0"/>
          </a:p>
          <a:p>
            <a:pPr>
              <a:buFontTx/>
              <a:buChar char="-"/>
            </a:pPr>
            <a:r>
              <a:rPr lang="it-IT" sz="3200" dirty="0" err="1"/>
              <a:t>Potential</a:t>
            </a:r>
            <a:r>
              <a:rPr lang="it-IT" sz="3200" dirty="0"/>
              <a:t> </a:t>
            </a:r>
            <a:r>
              <a:rPr lang="it-IT" sz="3200" dirty="0" err="1"/>
              <a:t>competition</a:t>
            </a:r>
            <a:r>
              <a:rPr lang="it-IT" sz="3200" dirty="0"/>
              <a:t>/</a:t>
            </a:r>
            <a:r>
              <a:rPr lang="it-IT" sz="3200" dirty="0" err="1"/>
              <a:t>cooperation</a:t>
            </a:r>
            <a:r>
              <a:rPr lang="it-IT" sz="3200" dirty="0"/>
              <a:t> with </a:t>
            </a:r>
            <a:r>
              <a:rPr lang="it-IT" sz="3200" dirty="0" err="1"/>
              <a:t>other</a:t>
            </a:r>
            <a:r>
              <a:rPr lang="it-IT" sz="3200" dirty="0"/>
              <a:t> </a:t>
            </a:r>
            <a:r>
              <a:rPr lang="it-IT" sz="3200" dirty="0" err="1"/>
              <a:t>origin</a:t>
            </a:r>
            <a:r>
              <a:rPr lang="it-IT" sz="3200" dirty="0"/>
              <a:t> countries?</a:t>
            </a:r>
          </a:p>
          <a:p>
            <a:pPr>
              <a:buFontTx/>
              <a:buChar char="-"/>
            </a:pPr>
            <a:r>
              <a:rPr lang="it-IT" sz="3200" dirty="0" err="1"/>
              <a:t>Emigration</a:t>
            </a:r>
            <a:r>
              <a:rPr lang="it-IT" sz="3200" dirty="0"/>
              <a:t> </a:t>
            </a:r>
            <a:r>
              <a:rPr lang="it-IT" sz="3200" dirty="0" err="1"/>
              <a:t>bans</a:t>
            </a:r>
            <a:r>
              <a:rPr lang="it-IT" sz="3200" dirty="0"/>
              <a:t> ?  </a:t>
            </a:r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FD4CAB-8495-C94C-9CD8-A3D8FDDC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865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UI colour palette">
      <a:dk1>
        <a:srgbClr val="004575"/>
      </a:dk1>
      <a:lt1>
        <a:srgbClr val="FFFFFF"/>
      </a:lt1>
      <a:dk2>
        <a:srgbClr val="004575"/>
      </a:dk2>
      <a:lt2>
        <a:srgbClr val="FFFFFF"/>
      </a:lt2>
      <a:accent1>
        <a:srgbClr val="8F932F"/>
      </a:accent1>
      <a:accent2>
        <a:srgbClr val="C85826"/>
      </a:accent2>
      <a:accent3>
        <a:srgbClr val="C3AEA1"/>
      </a:accent3>
      <a:accent4>
        <a:srgbClr val="F1C36F"/>
      </a:accent4>
      <a:accent5>
        <a:srgbClr val="2480C4"/>
      </a:accent5>
      <a:accent6>
        <a:srgbClr val="00457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T-Academic Service" id="{5E2EB0F1-174C-BC4A-B192-4CF59ECE31EC}" vid="{F5655533-67E7-A242-A11F-A8F771E90D1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118</TotalTime>
  <Words>522</Words>
  <Application>Microsoft Macintosh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International cooperation on migration and mobility  </vt:lpstr>
      <vt:lpstr>The plan …</vt:lpstr>
      <vt:lpstr>Migrant workers in the Gulf States</vt:lpstr>
      <vt:lpstr>Why do we need international cooperation? </vt:lpstr>
      <vt:lpstr>The importance of ‘process’</vt:lpstr>
      <vt:lpstr>PowerPoint Presentation</vt:lpstr>
      <vt:lpstr>Example 1:  Bilateral Labour Migration Agreements,  in context of labour migration to the Gulf States </vt:lpstr>
      <vt:lpstr>Example 2:  EU-Africa partnerships on migration </vt:lpstr>
      <vt:lpstr>Group discussion 1:  How to design and implement  a bilateral labour migration agreement ?    </vt:lpstr>
      <vt:lpstr>Group discussion 2:  How to design and implement  EU-Africa cooperation on migration 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Medina, Eva</dc:creator>
  <cp:lastModifiedBy>Ruhs, Martin</cp:lastModifiedBy>
  <cp:revision>19</cp:revision>
  <dcterms:created xsi:type="dcterms:W3CDTF">2021-05-18T08:52:24Z</dcterms:created>
  <dcterms:modified xsi:type="dcterms:W3CDTF">2022-07-22T05:53:44Z</dcterms:modified>
</cp:coreProperties>
</file>