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8" r:id="rId2"/>
    <p:sldId id="257" r:id="rId3"/>
    <p:sldId id="3326" r:id="rId4"/>
    <p:sldId id="259" r:id="rId5"/>
    <p:sldId id="3329" r:id="rId6"/>
    <p:sldId id="3323" r:id="rId7"/>
    <p:sldId id="282" r:id="rId8"/>
    <p:sldId id="283" r:id="rId9"/>
    <p:sldId id="260" r:id="rId10"/>
    <p:sldId id="3330" r:id="rId11"/>
    <p:sldId id="3322" r:id="rId12"/>
    <p:sldId id="284" r:id="rId13"/>
    <p:sldId id="3321" r:id="rId14"/>
    <p:sldId id="3314" r:id="rId15"/>
    <p:sldId id="3325" r:id="rId16"/>
    <p:sldId id="3324" r:id="rId17"/>
    <p:sldId id="262" r:id="rId18"/>
    <p:sldId id="274" r:id="rId19"/>
    <p:sldId id="264" r:id="rId20"/>
    <p:sldId id="3328" r:id="rId21"/>
    <p:sldId id="3327" r:id="rId22"/>
    <p:sldId id="279" r:id="rId23"/>
    <p:sldId id="265" r:id="rId24"/>
    <p:sldId id="3318" r:id="rId25"/>
    <p:sldId id="272" r:id="rId26"/>
    <p:sldId id="271" r:id="rId27"/>
    <p:sldId id="267" r:id="rId28"/>
    <p:sldId id="268" r:id="rId29"/>
    <p:sldId id="270" r:id="rId30"/>
    <p:sldId id="341" r:id="rId31"/>
    <p:sldId id="301" r:id="rId32"/>
    <p:sldId id="340" r:id="rId33"/>
    <p:sldId id="275" r:id="rId34"/>
    <p:sldId id="277" r:id="rId35"/>
    <p:sldId id="278" r:id="rId3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0AABE9-3B13-7544-8684-50A8EBB60448}" v="8" dt="2022-07-13T12:28:04.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32"/>
    <p:restoredTop sz="95921"/>
  </p:normalViewPr>
  <p:slideViewPr>
    <p:cSldViewPr snapToGrid="0" snapToObjects="1">
      <p:cViewPr>
        <p:scale>
          <a:sx n="100" d="100"/>
          <a:sy n="100" d="100"/>
        </p:scale>
        <p:origin x="1448"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FA913E-0A80-4793-9AAA-97F24C9079D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8FF9E1E-BD97-45F0-973A-F5446E3864D7}">
      <dgm:prSet/>
      <dgm:spPr/>
      <dgm:t>
        <a:bodyPr/>
        <a:lstStyle/>
        <a:p>
          <a:pPr algn="ctr"/>
          <a:r>
            <a:rPr lang="en-US" b="1" dirty="0">
              <a:latin typeface="Arial Narrow" panose="020B0606020202030204" pitchFamily="34" charset="0"/>
            </a:rPr>
            <a:t>Social Security </a:t>
          </a:r>
        </a:p>
      </dgm:t>
    </dgm:pt>
    <dgm:pt modelId="{77981F03-6BAA-46A4-A6C3-3C7579D0BE35}" type="parTrans" cxnId="{75842C3F-0481-45E1-A6B5-375FC2E3E3E8}">
      <dgm:prSet/>
      <dgm:spPr/>
      <dgm:t>
        <a:bodyPr/>
        <a:lstStyle/>
        <a:p>
          <a:pPr algn="ctr"/>
          <a:endParaRPr lang="en-US" b="1">
            <a:latin typeface="Arial Narrow" panose="020B0606020202030204" pitchFamily="34" charset="0"/>
          </a:endParaRPr>
        </a:p>
      </dgm:t>
    </dgm:pt>
    <dgm:pt modelId="{6095A6EC-600D-4A22-8C0A-E0554B65CAFD}" type="sibTrans" cxnId="{75842C3F-0481-45E1-A6B5-375FC2E3E3E8}">
      <dgm:prSet/>
      <dgm:spPr/>
      <dgm:t>
        <a:bodyPr/>
        <a:lstStyle/>
        <a:p>
          <a:pPr algn="ctr"/>
          <a:endParaRPr lang="en-US" b="1">
            <a:latin typeface="Arial Narrow" panose="020B0606020202030204" pitchFamily="34" charset="0"/>
          </a:endParaRPr>
        </a:p>
      </dgm:t>
    </dgm:pt>
    <dgm:pt modelId="{316B710A-8E69-4BEB-A5C4-82D5FC1A0C82}">
      <dgm:prSet/>
      <dgm:spPr/>
      <dgm:t>
        <a:bodyPr/>
        <a:lstStyle/>
        <a:p>
          <a:pPr algn="ctr"/>
          <a:r>
            <a:rPr lang="en-US" b="1" dirty="0" err="1">
              <a:latin typeface="Arial Narrow" panose="020B0606020202030204" pitchFamily="34" charset="0"/>
            </a:rPr>
            <a:t>Labour</a:t>
          </a:r>
          <a:r>
            <a:rPr lang="en-US" b="1" dirty="0">
              <a:latin typeface="Arial Narrow" panose="020B0606020202030204" pitchFamily="34" charset="0"/>
            </a:rPr>
            <a:t> Migration</a:t>
          </a:r>
        </a:p>
      </dgm:t>
    </dgm:pt>
    <dgm:pt modelId="{66C2A136-636E-4E8C-A883-269B907A2E27}" type="parTrans" cxnId="{37853930-B0D9-406F-9986-4E5376A040B5}">
      <dgm:prSet/>
      <dgm:spPr/>
      <dgm:t>
        <a:bodyPr/>
        <a:lstStyle/>
        <a:p>
          <a:pPr algn="ctr"/>
          <a:endParaRPr lang="en-US" b="1">
            <a:latin typeface="Arial Narrow" panose="020B0606020202030204" pitchFamily="34" charset="0"/>
          </a:endParaRPr>
        </a:p>
      </dgm:t>
    </dgm:pt>
    <dgm:pt modelId="{F0F40F0D-7648-44F6-89CC-5098FC6AE654}" type="sibTrans" cxnId="{37853930-B0D9-406F-9986-4E5376A040B5}">
      <dgm:prSet/>
      <dgm:spPr/>
      <dgm:t>
        <a:bodyPr/>
        <a:lstStyle/>
        <a:p>
          <a:pPr algn="ctr"/>
          <a:endParaRPr lang="en-US" b="1">
            <a:latin typeface="Arial Narrow" panose="020B0606020202030204" pitchFamily="34" charset="0"/>
          </a:endParaRPr>
        </a:p>
      </dgm:t>
    </dgm:pt>
    <dgm:pt modelId="{4001CD16-9C42-4724-9C0E-DB8407CAEB37}">
      <dgm:prSet/>
      <dgm:spPr/>
      <dgm:t>
        <a:bodyPr/>
        <a:lstStyle/>
        <a:p>
          <a:pPr algn="ctr"/>
          <a:r>
            <a:rPr lang="en-US" b="1" dirty="0" err="1">
              <a:latin typeface="Arial Narrow" panose="020B0606020202030204" pitchFamily="34" charset="0"/>
            </a:rPr>
            <a:t>Labour</a:t>
          </a:r>
          <a:r>
            <a:rPr lang="en-US" b="1" dirty="0">
              <a:latin typeface="Arial Narrow" panose="020B0606020202030204" pitchFamily="34" charset="0"/>
            </a:rPr>
            <a:t> Migration Governance</a:t>
          </a:r>
        </a:p>
      </dgm:t>
    </dgm:pt>
    <dgm:pt modelId="{954C3082-ECA7-4F3F-AA33-4B67CECCDABB}" type="parTrans" cxnId="{D1742610-9AC6-4D29-8347-6C3EDEADF8B3}">
      <dgm:prSet/>
      <dgm:spPr/>
      <dgm:t>
        <a:bodyPr/>
        <a:lstStyle/>
        <a:p>
          <a:pPr algn="ctr"/>
          <a:endParaRPr lang="en-US" b="1">
            <a:latin typeface="Arial Narrow" panose="020B0606020202030204" pitchFamily="34" charset="0"/>
          </a:endParaRPr>
        </a:p>
      </dgm:t>
    </dgm:pt>
    <dgm:pt modelId="{D04CC4BA-B5A9-4FE3-BEE4-829BE7DC97F3}" type="sibTrans" cxnId="{D1742610-9AC6-4D29-8347-6C3EDEADF8B3}">
      <dgm:prSet/>
      <dgm:spPr/>
      <dgm:t>
        <a:bodyPr/>
        <a:lstStyle/>
        <a:p>
          <a:pPr algn="ctr"/>
          <a:endParaRPr lang="en-US" b="1">
            <a:latin typeface="Arial Narrow" panose="020B0606020202030204" pitchFamily="34" charset="0"/>
          </a:endParaRPr>
        </a:p>
      </dgm:t>
    </dgm:pt>
    <dgm:pt modelId="{9FD7FD57-FD32-4F93-8CC9-38D7B5761908}">
      <dgm:prSet/>
      <dgm:spPr/>
      <dgm:t>
        <a:bodyPr/>
        <a:lstStyle/>
        <a:p>
          <a:pPr algn="ctr"/>
          <a:r>
            <a:rPr lang="en-US" b="1" dirty="0">
              <a:latin typeface="Arial Narrow" panose="020B0606020202030204" pitchFamily="34" charset="0"/>
            </a:rPr>
            <a:t>Diaspora Engagement</a:t>
          </a:r>
        </a:p>
      </dgm:t>
    </dgm:pt>
    <dgm:pt modelId="{9EE9EC45-DCEC-457D-8C66-C2B7499B2594}" type="parTrans" cxnId="{B282FF81-8AA9-4B15-9522-F7BFECDF6AB7}">
      <dgm:prSet/>
      <dgm:spPr/>
      <dgm:t>
        <a:bodyPr/>
        <a:lstStyle/>
        <a:p>
          <a:pPr algn="ctr"/>
          <a:endParaRPr lang="en-US" b="1">
            <a:latin typeface="Arial Narrow" panose="020B0606020202030204" pitchFamily="34" charset="0"/>
          </a:endParaRPr>
        </a:p>
      </dgm:t>
    </dgm:pt>
    <dgm:pt modelId="{5D3DBEAD-2A56-4E24-85CE-8E13980E67EB}" type="sibTrans" cxnId="{B282FF81-8AA9-4B15-9522-F7BFECDF6AB7}">
      <dgm:prSet/>
      <dgm:spPr/>
      <dgm:t>
        <a:bodyPr/>
        <a:lstStyle/>
        <a:p>
          <a:pPr algn="ctr"/>
          <a:endParaRPr lang="en-US" b="1">
            <a:latin typeface="Arial Narrow" panose="020B0606020202030204" pitchFamily="34" charset="0"/>
          </a:endParaRPr>
        </a:p>
      </dgm:t>
    </dgm:pt>
    <dgm:pt modelId="{9D62A649-379C-7147-A146-5E9A02515959}">
      <dgm:prSet/>
      <dgm:spPr/>
      <dgm:t>
        <a:bodyPr/>
        <a:lstStyle/>
        <a:p>
          <a:pPr algn="l"/>
          <a:endParaRPr lang="en-US" b="0" dirty="0">
            <a:latin typeface="Arial Narrow" panose="020B0606020202030204" pitchFamily="34" charset="0"/>
          </a:endParaRPr>
        </a:p>
      </dgm:t>
    </dgm:pt>
    <dgm:pt modelId="{6751373D-D830-7342-B63F-ACF309F9B39B}" type="parTrans" cxnId="{CA71EC33-4C0E-1E4C-9AF3-5B176F0DABCE}">
      <dgm:prSet/>
      <dgm:spPr/>
      <dgm:t>
        <a:bodyPr/>
        <a:lstStyle/>
        <a:p>
          <a:endParaRPr lang="en-GB">
            <a:latin typeface="Arial Narrow" panose="020B0606020202030204" pitchFamily="34" charset="0"/>
          </a:endParaRPr>
        </a:p>
      </dgm:t>
    </dgm:pt>
    <dgm:pt modelId="{A27B8546-3CC0-6B4D-95E7-B9050D74F65F}" type="sibTrans" cxnId="{CA71EC33-4C0E-1E4C-9AF3-5B176F0DABCE}">
      <dgm:prSet/>
      <dgm:spPr/>
      <dgm:t>
        <a:bodyPr/>
        <a:lstStyle/>
        <a:p>
          <a:endParaRPr lang="en-GB">
            <a:latin typeface="Arial Narrow" panose="020B0606020202030204" pitchFamily="34" charset="0"/>
          </a:endParaRPr>
        </a:p>
      </dgm:t>
    </dgm:pt>
    <dgm:pt modelId="{975F57BF-F88E-2745-9921-A26A6F8C30F8}">
      <dgm:prSet/>
      <dgm:spPr/>
      <dgm:t>
        <a:bodyPr/>
        <a:lstStyle/>
        <a:p>
          <a:pPr algn="l"/>
          <a:endParaRPr lang="en-US" b="0" dirty="0">
            <a:latin typeface="Arial Narrow" panose="020B0606020202030204" pitchFamily="34" charset="0"/>
          </a:endParaRPr>
        </a:p>
      </dgm:t>
    </dgm:pt>
    <dgm:pt modelId="{006B1041-3CA6-9C45-AA7A-5B20FFF13572}" type="parTrans" cxnId="{E12873F9-D50C-DD4C-BD3E-3DC00AAE9652}">
      <dgm:prSet/>
      <dgm:spPr/>
      <dgm:t>
        <a:bodyPr/>
        <a:lstStyle/>
        <a:p>
          <a:endParaRPr lang="en-GB">
            <a:latin typeface="Arial Narrow" panose="020B0606020202030204" pitchFamily="34" charset="0"/>
          </a:endParaRPr>
        </a:p>
      </dgm:t>
    </dgm:pt>
    <dgm:pt modelId="{331A5866-FEA7-1447-91F4-1DFB35941C19}" type="sibTrans" cxnId="{E12873F9-D50C-DD4C-BD3E-3DC00AAE9652}">
      <dgm:prSet/>
      <dgm:spPr/>
      <dgm:t>
        <a:bodyPr/>
        <a:lstStyle/>
        <a:p>
          <a:endParaRPr lang="en-GB">
            <a:latin typeface="Arial Narrow" panose="020B0606020202030204" pitchFamily="34" charset="0"/>
          </a:endParaRPr>
        </a:p>
      </dgm:t>
    </dgm:pt>
    <dgm:pt modelId="{4E23F94C-FF13-314D-8B19-75658F5A1F74}">
      <dgm:prSet/>
      <dgm:spPr/>
      <dgm:t>
        <a:bodyPr/>
        <a:lstStyle/>
        <a:p>
          <a:pPr algn="l"/>
          <a:endParaRPr lang="en-US" b="0" dirty="0">
            <a:latin typeface="Arial Narrow" panose="020B0606020202030204" pitchFamily="34" charset="0"/>
          </a:endParaRPr>
        </a:p>
      </dgm:t>
    </dgm:pt>
    <dgm:pt modelId="{CF0DFDB2-716F-664D-9975-BB7241D72AA2}" type="parTrans" cxnId="{E3BB7711-1726-A948-8E4D-64B248DC5F81}">
      <dgm:prSet/>
      <dgm:spPr/>
      <dgm:t>
        <a:bodyPr/>
        <a:lstStyle/>
        <a:p>
          <a:endParaRPr lang="en-GB">
            <a:latin typeface="Arial Narrow" panose="020B0606020202030204" pitchFamily="34" charset="0"/>
          </a:endParaRPr>
        </a:p>
      </dgm:t>
    </dgm:pt>
    <dgm:pt modelId="{7D8F6C9A-9619-9A42-8DDC-D5E85B607282}" type="sibTrans" cxnId="{E3BB7711-1726-A948-8E4D-64B248DC5F81}">
      <dgm:prSet/>
      <dgm:spPr/>
      <dgm:t>
        <a:bodyPr/>
        <a:lstStyle/>
        <a:p>
          <a:endParaRPr lang="en-GB">
            <a:latin typeface="Arial Narrow" panose="020B0606020202030204" pitchFamily="34" charset="0"/>
          </a:endParaRPr>
        </a:p>
      </dgm:t>
    </dgm:pt>
    <dgm:pt modelId="{0D7B2348-9110-6741-BC75-38BB02F5C4F8}">
      <dgm:prSet/>
      <dgm:spPr/>
      <dgm:t>
        <a:bodyPr/>
        <a:lstStyle/>
        <a:p>
          <a:pPr algn="l"/>
          <a:endParaRPr lang="en-US" b="1" dirty="0">
            <a:latin typeface="Arial Narrow" panose="020B0606020202030204" pitchFamily="34" charset="0"/>
          </a:endParaRPr>
        </a:p>
      </dgm:t>
    </dgm:pt>
    <dgm:pt modelId="{D7AB3F89-F6EE-3D4B-9BAE-BB7AE9CDB744}" type="parTrans" cxnId="{9D8E178C-3F2B-EB48-AD91-890B6FDF7436}">
      <dgm:prSet/>
      <dgm:spPr/>
      <dgm:t>
        <a:bodyPr/>
        <a:lstStyle/>
        <a:p>
          <a:endParaRPr lang="en-GB">
            <a:latin typeface="Arial Narrow" panose="020B0606020202030204" pitchFamily="34" charset="0"/>
          </a:endParaRPr>
        </a:p>
      </dgm:t>
    </dgm:pt>
    <dgm:pt modelId="{DD25EF8F-F4C3-B149-B990-8DAE807111D3}" type="sibTrans" cxnId="{9D8E178C-3F2B-EB48-AD91-890B6FDF7436}">
      <dgm:prSet/>
      <dgm:spPr/>
      <dgm:t>
        <a:bodyPr/>
        <a:lstStyle/>
        <a:p>
          <a:endParaRPr lang="en-GB">
            <a:latin typeface="Arial Narrow" panose="020B0606020202030204" pitchFamily="34" charset="0"/>
          </a:endParaRPr>
        </a:p>
      </dgm:t>
    </dgm:pt>
    <dgm:pt modelId="{70FABEBB-9F25-0B49-A057-7509E1BF53EE}" type="pres">
      <dgm:prSet presAssocID="{66FA913E-0A80-4793-9AAA-97F24C9079D7}" presName="linear" presStyleCnt="0">
        <dgm:presLayoutVars>
          <dgm:animLvl val="lvl"/>
          <dgm:resizeHandles val="exact"/>
        </dgm:presLayoutVars>
      </dgm:prSet>
      <dgm:spPr/>
    </dgm:pt>
    <dgm:pt modelId="{6D975FBD-11C2-964E-99D8-8EA7F9435BD4}" type="pres">
      <dgm:prSet presAssocID="{48FF9E1E-BD97-45F0-973A-F5446E3864D7}" presName="parentText" presStyleLbl="node1" presStyleIdx="0" presStyleCnt="4">
        <dgm:presLayoutVars>
          <dgm:chMax val="0"/>
          <dgm:bulletEnabled val="1"/>
        </dgm:presLayoutVars>
      </dgm:prSet>
      <dgm:spPr/>
    </dgm:pt>
    <dgm:pt modelId="{3CAB474B-B40A-FB4C-AD5D-9330DFAE1E70}" type="pres">
      <dgm:prSet presAssocID="{48FF9E1E-BD97-45F0-973A-F5446E3864D7}" presName="childText" presStyleLbl="revTx" presStyleIdx="0" presStyleCnt="4">
        <dgm:presLayoutVars>
          <dgm:bulletEnabled val="1"/>
        </dgm:presLayoutVars>
      </dgm:prSet>
      <dgm:spPr/>
    </dgm:pt>
    <dgm:pt modelId="{DCA6B919-B096-0B4E-A443-27CDA2C55042}" type="pres">
      <dgm:prSet presAssocID="{316B710A-8E69-4BEB-A5C4-82D5FC1A0C82}" presName="parentText" presStyleLbl="node1" presStyleIdx="1" presStyleCnt="4">
        <dgm:presLayoutVars>
          <dgm:chMax val="0"/>
          <dgm:bulletEnabled val="1"/>
        </dgm:presLayoutVars>
      </dgm:prSet>
      <dgm:spPr/>
    </dgm:pt>
    <dgm:pt modelId="{EB69ECF4-7812-EF4A-8BCA-6AE166C6CFB7}" type="pres">
      <dgm:prSet presAssocID="{316B710A-8E69-4BEB-A5C4-82D5FC1A0C82}" presName="childText" presStyleLbl="revTx" presStyleIdx="1" presStyleCnt="4">
        <dgm:presLayoutVars>
          <dgm:bulletEnabled val="1"/>
        </dgm:presLayoutVars>
      </dgm:prSet>
      <dgm:spPr/>
    </dgm:pt>
    <dgm:pt modelId="{29605E63-7690-7E47-A743-F322E4F234C0}" type="pres">
      <dgm:prSet presAssocID="{4001CD16-9C42-4724-9C0E-DB8407CAEB37}" presName="parentText" presStyleLbl="node1" presStyleIdx="2" presStyleCnt="4">
        <dgm:presLayoutVars>
          <dgm:chMax val="0"/>
          <dgm:bulletEnabled val="1"/>
        </dgm:presLayoutVars>
      </dgm:prSet>
      <dgm:spPr/>
    </dgm:pt>
    <dgm:pt modelId="{445E9F3E-2F8E-2148-B2E3-10A7A2D0F08E}" type="pres">
      <dgm:prSet presAssocID="{4001CD16-9C42-4724-9C0E-DB8407CAEB37}" presName="childText" presStyleLbl="revTx" presStyleIdx="2" presStyleCnt="4">
        <dgm:presLayoutVars>
          <dgm:bulletEnabled val="1"/>
        </dgm:presLayoutVars>
      </dgm:prSet>
      <dgm:spPr/>
    </dgm:pt>
    <dgm:pt modelId="{2D8B0946-6C86-A740-8A8B-1B9E312F0BFD}" type="pres">
      <dgm:prSet presAssocID="{9FD7FD57-FD32-4F93-8CC9-38D7B5761908}" presName="parentText" presStyleLbl="node1" presStyleIdx="3" presStyleCnt="4">
        <dgm:presLayoutVars>
          <dgm:chMax val="0"/>
          <dgm:bulletEnabled val="1"/>
        </dgm:presLayoutVars>
      </dgm:prSet>
      <dgm:spPr/>
    </dgm:pt>
    <dgm:pt modelId="{E21D25E9-0E98-894C-AB56-9A6AE84DAF91}" type="pres">
      <dgm:prSet presAssocID="{9FD7FD57-FD32-4F93-8CC9-38D7B5761908}" presName="childText" presStyleLbl="revTx" presStyleIdx="3" presStyleCnt="4">
        <dgm:presLayoutVars>
          <dgm:bulletEnabled val="1"/>
        </dgm:presLayoutVars>
      </dgm:prSet>
      <dgm:spPr/>
    </dgm:pt>
  </dgm:ptLst>
  <dgm:cxnLst>
    <dgm:cxn modelId="{D1742610-9AC6-4D29-8347-6C3EDEADF8B3}" srcId="{66FA913E-0A80-4793-9AAA-97F24C9079D7}" destId="{4001CD16-9C42-4724-9C0E-DB8407CAEB37}" srcOrd="2" destOrd="0" parTransId="{954C3082-ECA7-4F3F-AA33-4B67CECCDABB}" sibTransId="{D04CC4BA-B5A9-4FE3-BEE4-829BE7DC97F3}"/>
    <dgm:cxn modelId="{E3BB7711-1726-A948-8E4D-64B248DC5F81}" srcId="{9FD7FD57-FD32-4F93-8CC9-38D7B5761908}" destId="{4E23F94C-FF13-314D-8B19-75658F5A1F74}" srcOrd="0" destOrd="0" parTransId="{CF0DFDB2-716F-664D-9975-BB7241D72AA2}" sibTransId="{7D8F6C9A-9619-9A42-8DDC-D5E85B607282}"/>
    <dgm:cxn modelId="{37853930-B0D9-406F-9986-4E5376A040B5}" srcId="{66FA913E-0A80-4793-9AAA-97F24C9079D7}" destId="{316B710A-8E69-4BEB-A5C4-82D5FC1A0C82}" srcOrd="1" destOrd="0" parTransId="{66C2A136-636E-4E8C-A883-269B907A2E27}" sibTransId="{F0F40F0D-7648-44F6-89CC-5098FC6AE654}"/>
    <dgm:cxn modelId="{CA71EC33-4C0E-1E4C-9AF3-5B176F0DABCE}" srcId="{316B710A-8E69-4BEB-A5C4-82D5FC1A0C82}" destId="{9D62A649-379C-7147-A146-5E9A02515959}" srcOrd="0" destOrd="0" parTransId="{6751373D-D830-7342-B63F-ACF309F9B39B}" sibTransId="{A27B8546-3CC0-6B4D-95E7-B9050D74F65F}"/>
    <dgm:cxn modelId="{D5F29235-45B9-3141-923F-CC74FB0B18D1}" type="presOf" srcId="{9D62A649-379C-7147-A146-5E9A02515959}" destId="{EB69ECF4-7812-EF4A-8BCA-6AE166C6CFB7}" srcOrd="0" destOrd="0" presId="urn:microsoft.com/office/officeart/2005/8/layout/vList2"/>
    <dgm:cxn modelId="{DC60A836-AC29-C645-9B50-12ED6236D4D5}" type="presOf" srcId="{48FF9E1E-BD97-45F0-973A-F5446E3864D7}" destId="{6D975FBD-11C2-964E-99D8-8EA7F9435BD4}" srcOrd="0" destOrd="0" presId="urn:microsoft.com/office/officeart/2005/8/layout/vList2"/>
    <dgm:cxn modelId="{75842C3F-0481-45E1-A6B5-375FC2E3E3E8}" srcId="{66FA913E-0A80-4793-9AAA-97F24C9079D7}" destId="{48FF9E1E-BD97-45F0-973A-F5446E3864D7}" srcOrd="0" destOrd="0" parTransId="{77981F03-6BAA-46A4-A6C3-3C7579D0BE35}" sibTransId="{6095A6EC-600D-4A22-8C0A-E0554B65CAFD}"/>
    <dgm:cxn modelId="{23057350-8904-F341-B5CD-7D3394E3DC9F}" type="presOf" srcId="{4001CD16-9C42-4724-9C0E-DB8407CAEB37}" destId="{29605E63-7690-7E47-A743-F322E4F234C0}" srcOrd="0" destOrd="0" presId="urn:microsoft.com/office/officeart/2005/8/layout/vList2"/>
    <dgm:cxn modelId="{4B03077F-EC59-A044-A21A-F5573FA5F54D}" type="presOf" srcId="{4E23F94C-FF13-314D-8B19-75658F5A1F74}" destId="{E21D25E9-0E98-894C-AB56-9A6AE84DAF91}" srcOrd="0" destOrd="0" presId="urn:microsoft.com/office/officeart/2005/8/layout/vList2"/>
    <dgm:cxn modelId="{B282FF81-8AA9-4B15-9522-F7BFECDF6AB7}" srcId="{66FA913E-0A80-4793-9AAA-97F24C9079D7}" destId="{9FD7FD57-FD32-4F93-8CC9-38D7B5761908}" srcOrd="3" destOrd="0" parTransId="{9EE9EC45-DCEC-457D-8C66-C2B7499B2594}" sibTransId="{5D3DBEAD-2A56-4E24-85CE-8E13980E67EB}"/>
    <dgm:cxn modelId="{A9BC1487-F2F0-1D48-A65C-71ABDAE02E33}" type="presOf" srcId="{316B710A-8E69-4BEB-A5C4-82D5FC1A0C82}" destId="{DCA6B919-B096-0B4E-A443-27CDA2C55042}" srcOrd="0" destOrd="0" presId="urn:microsoft.com/office/officeart/2005/8/layout/vList2"/>
    <dgm:cxn modelId="{9D8E178C-3F2B-EB48-AD91-890B6FDF7436}" srcId="{48FF9E1E-BD97-45F0-973A-F5446E3864D7}" destId="{0D7B2348-9110-6741-BC75-38BB02F5C4F8}" srcOrd="0" destOrd="0" parTransId="{D7AB3F89-F6EE-3D4B-9BAE-BB7AE9CDB744}" sibTransId="{DD25EF8F-F4C3-B149-B990-8DAE807111D3}"/>
    <dgm:cxn modelId="{2DAB83AC-B0C8-D54A-A050-AB057ADD6C79}" type="presOf" srcId="{9FD7FD57-FD32-4F93-8CC9-38D7B5761908}" destId="{2D8B0946-6C86-A740-8A8B-1B9E312F0BFD}" srcOrd="0" destOrd="0" presId="urn:microsoft.com/office/officeart/2005/8/layout/vList2"/>
    <dgm:cxn modelId="{B5ADA2AE-7CDA-A946-8876-211FF052ED9F}" type="presOf" srcId="{975F57BF-F88E-2745-9921-A26A6F8C30F8}" destId="{445E9F3E-2F8E-2148-B2E3-10A7A2D0F08E}" srcOrd="0" destOrd="0" presId="urn:microsoft.com/office/officeart/2005/8/layout/vList2"/>
    <dgm:cxn modelId="{D0C130BB-92A3-6946-B15D-FE0ED421E404}" type="presOf" srcId="{66FA913E-0A80-4793-9AAA-97F24C9079D7}" destId="{70FABEBB-9F25-0B49-A057-7509E1BF53EE}" srcOrd="0" destOrd="0" presId="urn:microsoft.com/office/officeart/2005/8/layout/vList2"/>
    <dgm:cxn modelId="{9FE533DE-7BA8-D44C-9F17-FEDD4787358C}" type="presOf" srcId="{0D7B2348-9110-6741-BC75-38BB02F5C4F8}" destId="{3CAB474B-B40A-FB4C-AD5D-9330DFAE1E70}" srcOrd="0" destOrd="0" presId="urn:microsoft.com/office/officeart/2005/8/layout/vList2"/>
    <dgm:cxn modelId="{E12873F9-D50C-DD4C-BD3E-3DC00AAE9652}" srcId="{4001CD16-9C42-4724-9C0E-DB8407CAEB37}" destId="{975F57BF-F88E-2745-9921-A26A6F8C30F8}" srcOrd="0" destOrd="0" parTransId="{006B1041-3CA6-9C45-AA7A-5B20FFF13572}" sibTransId="{331A5866-FEA7-1447-91F4-1DFB35941C19}"/>
    <dgm:cxn modelId="{DC4E6537-5EFB-1A45-B3E0-D021DC57FBB8}" type="presParOf" srcId="{70FABEBB-9F25-0B49-A057-7509E1BF53EE}" destId="{6D975FBD-11C2-964E-99D8-8EA7F9435BD4}" srcOrd="0" destOrd="0" presId="urn:microsoft.com/office/officeart/2005/8/layout/vList2"/>
    <dgm:cxn modelId="{1FA32CE5-0E7E-8642-AAB2-A16EABB6C815}" type="presParOf" srcId="{70FABEBB-9F25-0B49-A057-7509E1BF53EE}" destId="{3CAB474B-B40A-FB4C-AD5D-9330DFAE1E70}" srcOrd="1" destOrd="0" presId="urn:microsoft.com/office/officeart/2005/8/layout/vList2"/>
    <dgm:cxn modelId="{A973A076-F906-7E45-8F14-12C583C2DFD4}" type="presParOf" srcId="{70FABEBB-9F25-0B49-A057-7509E1BF53EE}" destId="{DCA6B919-B096-0B4E-A443-27CDA2C55042}" srcOrd="2" destOrd="0" presId="urn:microsoft.com/office/officeart/2005/8/layout/vList2"/>
    <dgm:cxn modelId="{09F26BB2-A8F8-3F46-9FBB-C847952CFFA9}" type="presParOf" srcId="{70FABEBB-9F25-0B49-A057-7509E1BF53EE}" destId="{EB69ECF4-7812-EF4A-8BCA-6AE166C6CFB7}" srcOrd="3" destOrd="0" presId="urn:microsoft.com/office/officeart/2005/8/layout/vList2"/>
    <dgm:cxn modelId="{D32796BC-045E-114F-8A86-E0577F0BE177}" type="presParOf" srcId="{70FABEBB-9F25-0B49-A057-7509E1BF53EE}" destId="{29605E63-7690-7E47-A743-F322E4F234C0}" srcOrd="4" destOrd="0" presId="urn:microsoft.com/office/officeart/2005/8/layout/vList2"/>
    <dgm:cxn modelId="{1CE896C7-E952-2246-BC9E-2EF810F3AAF9}" type="presParOf" srcId="{70FABEBB-9F25-0B49-A057-7509E1BF53EE}" destId="{445E9F3E-2F8E-2148-B2E3-10A7A2D0F08E}" srcOrd="5" destOrd="0" presId="urn:microsoft.com/office/officeart/2005/8/layout/vList2"/>
    <dgm:cxn modelId="{4FD6D697-81A1-EA41-982B-082C39AA11C5}" type="presParOf" srcId="{70FABEBB-9F25-0B49-A057-7509E1BF53EE}" destId="{2D8B0946-6C86-A740-8A8B-1B9E312F0BFD}" srcOrd="6" destOrd="0" presId="urn:microsoft.com/office/officeart/2005/8/layout/vList2"/>
    <dgm:cxn modelId="{FC398AD0-03D3-E543-ADDF-71DBFEBE2427}" type="presParOf" srcId="{70FABEBB-9F25-0B49-A057-7509E1BF53EE}" destId="{E21D25E9-0E98-894C-AB56-9A6AE84DAF91}"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D80187-4A46-48C4-B6E5-AAFBDFE1A0B3}" type="doc">
      <dgm:prSet loTypeId="urn:microsoft.com/office/officeart/2017/3/layout/HorizontalLabelsTimeline" loCatId="process" qsTypeId="urn:microsoft.com/office/officeart/2005/8/quickstyle/simple1" qsCatId="simple" csTypeId="urn:microsoft.com/office/officeart/2005/8/colors/colorful5" csCatId="colorful" phldr="1"/>
      <dgm:spPr/>
      <dgm:t>
        <a:bodyPr/>
        <a:lstStyle/>
        <a:p>
          <a:endParaRPr lang="en-US"/>
        </a:p>
      </dgm:t>
    </dgm:pt>
    <dgm:pt modelId="{88005918-1410-4866-B05B-2FCA08441FCB}">
      <dgm:prSet/>
      <dgm:spPr/>
      <dgm:t>
        <a:bodyPr/>
        <a:lstStyle/>
        <a:p>
          <a:pPr>
            <a:defRPr b="1"/>
          </a:pPr>
          <a:r>
            <a:rPr lang="en-US" b="1" i="0" dirty="0">
              <a:latin typeface="Arial Narrow" panose="020B0606020202030204" pitchFamily="34" charset="0"/>
            </a:rPr>
            <a:t>2008–2011</a:t>
          </a:r>
        </a:p>
      </dgm:t>
    </dgm:pt>
    <dgm:pt modelId="{ACCC0193-EB14-4978-82D8-4980CCB77079}" type="parTrans" cxnId="{99B0CCA2-2B7E-4D2F-85EA-352FC9FDE751}">
      <dgm:prSet/>
      <dgm:spPr/>
      <dgm:t>
        <a:bodyPr/>
        <a:lstStyle/>
        <a:p>
          <a:endParaRPr lang="en-US">
            <a:latin typeface="Arial Narrow" panose="020B0606020202030204" pitchFamily="34" charset="0"/>
          </a:endParaRPr>
        </a:p>
      </dgm:t>
    </dgm:pt>
    <dgm:pt modelId="{AC6F4A31-FB04-484A-91F2-9F03E3274F9E}" type="sibTrans" cxnId="{99B0CCA2-2B7E-4D2F-85EA-352FC9FDE751}">
      <dgm:prSet/>
      <dgm:spPr/>
      <dgm:t>
        <a:bodyPr/>
        <a:lstStyle/>
        <a:p>
          <a:endParaRPr lang="en-US">
            <a:latin typeface="Arial Narrow" panose="020B0606020202030204" pitchFamily="34" charset="0"/>
          </a:endParaRPr>
        </a:p>
      </dgm:t>
    </dgm:pt>
    <dgm:pt modelId="{84407762-7465-4090-A440-52F0BFCE00D4}">
      <dgm:prSet/>
      <dgm:spPr/>
      <dgm:t>
        <a:bodyPr/>
        <a:lstStyle/>
        <a:p>
          <a:pPr algn="ctr"/>
          <a:r>
            <a:rPr lang="en-US" b="1" i="0" dirty="0">
              <a:latin typeface="Arial Narrow" panose="020B0606020202030204" pitchFamily="34" charset="0"/>
            </a:rPr>
            <a:t>Strategies for extending social security to migrant workers and their families from and within Africa (MIGSEC)</a:t>
          </a:r>
        </a:p>
      </dgm:t>
    </dgm:pt>
    <dgm:pt modelId="{C3E73630-91EE-45EF-B263-82AE360663B7}" type="parTrans" cxnId="{C23004E9-133F-459D-AEDC-E0F92E3AEFB1}">
      <dgm:prSet/>
      <dgm:spPr/>
      <dgm:t>
        <a:bodyPr/>
        <a:lstStyle/>
        <a:p>
          <a:endParaRPr lang="en-US">
            <a:latin typeface="Arial Narrow" panose="020B0606020202030204" pitchFamily="34" charset="0"/>
          </a:endParaRPr>
        </a:p>
      </dgm:t>
    </dgm:pt>
    <dgm:pt modelId="{15FDFD15-5930-4AAB-8171-A9F5F91B771F}" type="sibTrans" cxnId="{C23004E9-133F-459D-AEDC-E0F92E3AEFB1}">
      <dgm:prSet/>
      <dgm:spPr/>
      <dgm:t>
        <a:bodyPr/>
        <a:lstStyle/>
        <a:p>
          <a:endParaRPr lang="en-US">
            <a:latin typeface="Arial Narrow" panose="020B0606020202030204" pitchFamily="34" charset="0"/>
          </a:endParaRPr>
        </a:p>
      </dgm:t>
    </dgm:pt>
    <dgm:pt modelId="{72762EC9-4488-44C4-9AF9-BCD6B603FADA}">
      <dgm:prSet/>
      <dgm:spPr/>
      <dgm:t>
        <a:bodyPr/>
        <a:lstStyle/>
        <a:p>
          <a:pPr>
            <a:defRPr b="1"/>
          </a:pPr>
          <a:r>
            <a:rPr lang="en-US" b="1" i="0">
              <a:latin typeface="Arial Narrow" panose="020B0606020202030204" pitchFamily="34" charset="0"/>
            </a:rPr>
            <a:t>2012</a:t>
          </a:r>
        </a:p>
      </dgm:t>
    </dgm:pt>
    <dgm:pt modelId="{986134A0-62B8-450E-933B-4D874E072BD3}" type="parTrans" cxnId="{E19EE8D9-0C5C-4B7E-AFB2-564C838FE2C3}">
      <dgm:prSet/>
      <dgm:spPr/>
      <dgm:t>
        <a:bodyPr/>
        <a:lstStyle/>
        <a:p>
          <a:endParaRPr lang="en-US">
            <a:latin typeface="Arial Narrow" panose="020B0606020202030204" pitchFamily="34" charset="0"/>
          </a:endParaRPr>
        </a:p>
      </dgm:t>
    </dgm:pt>
    <dgm:pt modelId="{1FC14D7E-3FE2-4345-8BD1-A999A9E379A8}" type="sibTrans" cxnId="{E19EE8D9-0C5C-4B7E-AFB2-564C838FE2C3}">
      <dgm:prSet/>
      <dgm:spPr/>
      <dgm:t>
        <a:bodyPr/>
        <a:lstStyle/>
        <a:p>
          <a:endParaRPr lang="en-US">
            <a:latin typeface="Arial Narrow" panose="020B0606020202030204" pitchFamily="34" charset="0"/>
          </a:endParaRPr>
        </a:p>
      </dgm:t>
    </dgm:pt>
    <dgm:pt modelId="{96190E79-2E7D-4198-B88C-27453867A55C}">
      <dgm:prSet/>
      <dgm:spPr/>
      <dgm:t>
        <a:bodyPr/>
        <a:lstStyle/>
        <a:p>
          <a:pPr algn="ctr"/>
          <a:r>
            <a:rPr lang="en-US" b="1" i="0" dirty="0">
              <a:latin typeface="Arial Narrow" panose="020B0606020202030204" pitchFamily="34" charset="0"/>
            </a:rPr>
            <a:t>Resource </a:t>
          </a:r>
          <a:r>
            <a:rPr lang="en-US" b="1" i="0" dirty="0" err="1">
              <a:latin typeface="Arial Narrow" panose="020B0606020202030204" pitchFamily="34" charset="0"/>
            </a:rPr>
            <a:t>mobilisation</a:t>
          </a:r>
          <a:r>
            <a:rPr lang="en-US" b="1" i="0" dirty="0">
              <a:latin typeface="Arial Narrow" panose="020B0606020202030204" pitchFamily="34" charset="0"/>
            </a:rPr>
            <a:t> among migrant communities for heal microinsurance </a:t>
          </a:r>
          <a:r>
            <a:rPr lang="en-US" b="1" i="0" dirty="0" err="1">
              <a:latin typeface="Arial Narrow" panose="020B0606020202030204" pitchFamily="34" charset="0"/>
            </a:rPr>
            <a:t>programme</a:t>
          </a:r>
          <a:r>
            <a:rPr lang="en-US" b="1" i="0" dirty="0">
              <a:latin typeface="Arial Narrow" panose="020B0606020202030204" pitchFamily="34" charset="0"/>
            </a:rPr>
            <a:t> implemented (Mali and Senegal)</a:t>
          </a:r>
        </a:p>
      </dgm:t>
    </dgm:pt>
    <dgm:pt modelId="{9B945ADF-7EF6-4601-A225-826529763B4A}" type="parTrans" cxnId="{02D27C40-0FDD-413E-80DF-7AAB6DFC0D5F}">
      <dgm:prSet/>
      <dgm:spPr/>
      <dgm:t>
        <a:bodyPr/>
        <a:lstStyle/>
        <a:p>
          <a:endParaRPr lang="en-US">
            <a:latin typeface="Arial Narrow" panose="020B0606020202030204" pitchFamily="34" charset="0"/>
          </a:endParaRPr>
        </a:p>
      </dgm:t>
    </dgm:pt>
    <dgm:pt modelId="{663117D9-C3EC-4B3B-9AE0-4299645E7AA7}" type="sibTrans" cxnId="{02D27C40-0FDD-413E-80DF-7AAB6DFC0D5F}">
      <dgm:prSet/>
      <dgm:spPr/>
      <dgm:t>
        <a:bodyPr/>
        <a:lstStyle/>
        <a:p>
          <a:endParaRPr lang="en-US">
            <a:latin typeface="Arial Narrow" panose="020B0606020202030204" pitchFamily="34" charset="0"/>
          </a:endParaRPr>
        </a:p>
      </dgm:t>
    </dgm:pt>
    <dgm:pt modelId="{1F6DE768-51F3-3849-ABC3-5400555EAE27}">
      <dgm:prSet/>
      <dgm:spPr/>
      <dgm:t>
        <a:bodyPr/>
        <a:lstStyle/>
        <a:p>
          <a:pPr>
            <a:defRPr b="1"/>
          </a:pPr>
          <a:r>
            <a:rPr lang="en-US" b="1" i="0" dirty="0">
              <a:latin typeface="Arial Narrow" panose="020B0606020202030204" pitchFamily="34" charset="0"/>
            </a:rPr>
            <a:t>2006 - ongoing</a:t>
          </a:r>
        </a:p>
      </dgm:t>
    </dgm:pt>
    <dgm:pt modelId="{5AC2ED2E-020E-EB43-8FAB-2B95929728C9}" type="parTrans" cxnId="{E08C50B5-1777-A543-841F-6F824FCF7CCD}">
      <dgm:prSet/>
      <dgm:spPr/>
      <dgm:t>
        <a:bodyPr/>
        <a:lstStyle/>
        <a:p>
          <a:endParaRPr lang="en-GB">
            <a:latin typeface="Arial Narrow" panose="020B0606020202030204" pitchFamily="34" charset="0"/>
          </a:endParaRPr>
        </a:p>
      </dgm:t>
    </dgm:pt>
    <dgm:pt modelId="{BCBA3121-42F4-D947-A771-CD4E0CCD1231}" type="sibTrans" cxnId="{E08C50B5-1777-A543-841F-6F824FCF7CCD}">
      <dgm:prSet/>
      <dgm:spPr/>
      <dgm:t>
        <a:bodyPr/>
        <a:lstStyle/>
        <a:p>
          <a:endParaRPr lang="en-GB">
            <a:latin typeface="Arial Narrow" panose="020B0606020202030204" pitchFamily="34" charset="0"/>
          </a:endParaRPr>
        </a:p>
      </dgm:t>
    </dgm:pt>
    <dgm:pt modelId="{EB2A5547-EA1E-EC4D-8FDD-003CAEF7B271}">
      <dgm:prSet/>
      <dgm:spPr/>
      <dgm:t>
        <a:bodyPr/>
        <a:lstStyle/>
        <a:p>
          <a:pPr algn="ctr"/>
          <a:r>
            <a:rPr lang="en-GB" b="1" i="0" dirty="0">
              <a:latin typeface="Arial Narrow" panose="020B0606020202030204" pitchFamily="34" charset="0"/>
            </a:rPr>
            <a:t>Assisted Voluntary Return and Reintegration (Senegal) </a:t>
          </a:r>
          <a:endParaRPr lang="en-US" b="1" i="0" dirty="0">
            <a:latin typeface="Arial Narrow" panose="020B0606020202030204" pitchFamily="34" charset="0"/>
          </a:endParaRPr>
        </a:p>
      </dgm:t>
    </dgm:pt>
    <dgm:pt modelId="{6A8A24C4-B787-3B4D-876F-0994B602C14A}" type="parTrans" cxnId="{88C59064-9B97-CF4C-BC8F-3688B474E21C}">
      <dgm:prSet/>
      <dgm:spPr/>
      <dgm:t>
        <a:bodyPr/>
        <a:lstStyle/>
        <a:p>
          <a:endParaRPr lang="en-GB">
            <a:latin typeface="Arial Narrow" panose="020B0606020202030204" pitchFamily="34" charset="0"/>
          </a:endParaRPr>
        </a:p>
      </dgm:t>
    </dgm:pt>
    <dgm:pt modelId="{09482ADB-5317-214B-B2E1-3DCE5E7499C2}" type="sibTrans" cxnId="{88C59064-9B97-CF4C-BC8F-3688B474E21C}">
      <dgm:prSet/>
      <dgm:spPr/>
      <dgm:t>
        <a:bodyPr/>
        <a:lstStyle/>
        <a:p>
          <a:endParaRPr lang="en-GB">
            <a:latin typeface="Arial Narrow" panose="020B0606020202030204" pitchFamily="34" charset="0"/>
          </a:endParaRPr>
        </a:p>
      </dgm:t>
    </dgm:pt>
    <dgm:pt modelId="{BF4C90D5-B6C9-BB43-A4DE-71193D29436A}">
      <dgm:prSet/>
      <dgm:spPr/>
      <dgm:t>
        <a:bodyPr/>
        <a:lstStyle/>
        <a:p>
          <a:pPr>
            <a:defRPr b="1"/>
          </a:pPr>
          <a:r>
            <a:rPr lang="en-US" b="1" i="0" dirty="0">
              <a:latin typeface="Arial Narrow" panose="020B0606020202030204" pitchFamily="34" charset="0"/>
            </a:rPr>
            <a:t>2007 - 2008</a:t>
          </a:r>
        </a:p>
      </dgm:t>
    </dgm:pt>
    <dgm:pt modelId="{B1C45A8D-A25B-584D-A93B-591CA89CDCF0}" type="parTrans" cxnId="{1CDAB1BA-1E03-0A4C-A48C-21B3227A733A}">
      <dgm:prSet/>
      <dgm:spPr/>
      <dgm:t>
        <a:bodyPr/>
        <a:lstStyle/>
        <a:p>
          <a:endParaRPr lang="en-GB">
            <a:latin typeface="Arial Narrow" panose="020B0606020202030204" pitchFamily="34" charset="0"/>
          </a:endParaRPr>
        </a:p>
      </dgm:t>
    </dgm:pt>
    <dgm:pt modelId="{BBEB57C2-B1F3-1F42-96D0-F5B1A8B2BB64}" type="sibTrans" cxnId="{1CDAB1BA-1E03-0A4C-A48C-21B3227A733A}">
      <dgm:prSet/>
      <dgm:spPr/>
      <dgm:t>
        <a:bodyPr/>
        <a:lstStyle/>
        <a:p>
          <a:endParaRPr lang="en-GB">
            <a:latin typeface="Arial Narrow" panose="020B0606020202030204" pitchFamily="34" charset="0"/>
          </a:endParaRPr>
        </a:p>
      </dgm:t>
    </dgm:pt>
    <dgm:pt modelId="{72B818D5-560F-9A4F-BD12-E2276DDC90DC}">
      <dgm:prSet/>
      <dgm:spPr/>
      <dgm:t>
        <a:bodyPr/>
        <a:lstStyle/>
        <a:p>
          <a:pPr algn="ctr"/>
          <a:r>
            <a:rPr lang="en-US" b="1" i="0" dirty="0">
              <a:latin typeface="Arial Narrow" panose="020B0606020202030204" pitchFamily="34" charset="0"/>
            </a:rPr>
            <a:t>Rapid Reaction Mechanism (RPM) (Senegal)</a:t>
          </a:r>
        </a:p>
      </dgm:t>
    </dgm:pt>
    <dgm:pt modelId="{15CD59DA-EB67-F74F-A0EE-230B54482EB9}" type="parTrans" cxnId="{E9907882-BFE0-9744-8E1E-C99FD02AE5F4}">
      <dgm:prSet/>
      <dgm:spPr/>
      <dgm:t>
        <a:bodyPr/>
        <a:lstStyle/>
        <a:p>
          <a:endParaRPr lang="en-GB">
            <a:latin typeface="Arial Narrow" panose="020B0606020202030204" pitchFamily="34" charset="0"/>
          </a:endParaRPr>
        </a:p>
      </dgm:t>
    </dgm:pt>
    <dgm:pt modelId="{C9269667-2F52-9647-B3FD-4713D3765287}" type="sibTrans" cxnId="{E9907882-BFE0-9744-8E1E-C99FD02AE5F4}">
      <dgm:prSet/>
      <dgm:spPr/>
      <dgm:t>
        <a:bodyPr/>
        <a:lstStyle/>
        <a:p>
          <a:endParaRPr lang="en-GB">
            <a:latin typeface="Arial Narrow" panose="020B0606020202030204" pitchFamily="34" charset="0"/>
          </a:endParaRPr>
        </a:p>
      </dgm:t>
    </dgm:pt>
    <dgm:pt modelId="{EC7AA846-D8A3-5F46-93CF-61CE04202F0B}">
      <dgm:prSet/>
      <dgm:spPr/>
      <dgm:t>
        <a:bodyPr/>
        <a:lstStyle/>
        <a:p>
          <a:pPr>
            <a:defRPr b="1"/>
          </a:pPr>
          <a:r>
            <a:rPr lang="en-US" b="1" i="0">
              <a:latin typeface="Arial Narrow" panose="020B0606020202030204" pitchFamily="34" charset="0"/>
            </a:rPr>
            <a:t>2013 - 2016</a:t>
          </a:r>
          <a:endParaRPr lang="en-US" b="1" i="0" dirty="0">
            <a:latin typeface="Arial Narrow" panose="020B0606020202030204" pitchFamily="34" charset="0"/>
          </a:endParaRPr>
        </a:p>
      </dgm:t>
    </dgm:pt>
    <dgm:pt modelId="{4279DA49-3596-EF4E-92DE-945A7C77D402}" type="parTrans" cxnId="{B396B76E-9FE2-BD45-BEF2-8A4C00DEF628}">
      <dgm:prSet/>
      <dgm:spPr/>
      <dgm:t>
        <a:bodyPr/>
        <a:lstStyle/>
        <a:p>
          <a:endParaRPr lang="en-GB">
            <a:latin typeface="Arial Narrow" panose="020B0606020202030204" pitchFamily="34" charset="0"/>
          </a:endParaRPr>
        </a:p>
      </dgm:t>
    </dgm:pt>
    <dgm:pt modelId="{84AE972B-4F73-6142-B8DD-385C9F28B22E}" type="sibTrans" cxnId="{B396B76E-9FE2-BD45-BEF2-8A4C00DEF628}">
      <dgm:prSet/>
      <dgm:spPr/>
      <dgm:t>
        <a:bodyPr/>
        <a:lstStyle/>
        <a:p>
          <a:endParaRPr lang="en-GB">
            <a:latin typeface="Arial Narrow" panose="020B0606020202030204" pitchFamily="34" charset="0"/>
          </a:endParaRPr>
        </a:p>
      </dgm:t>
    </dgm:pt>
    <dgm:pt modelId="{319D2456-E2B1-4247-BA7D-066E831F53DB}">
      <dgm:prSet/>
      <dgm:spPr/>
      <dgm:t>
        <a:bodyPr/>
        <a:lstStyle/>
        <a:p>
          <a:pPr algn="ctr"/>
          <a:r>
            <a:rPr lang="en-US" b="1" i="0" dirty="0">
              <a:latin typeface="Arial Narrow" panose="020B0606020202030204" pitchFamily="34" charset="0"/>
            </a:rPr>
            <a:t>Mobility and Migration for Development </a:t>
          </a:r>
          <a:r>
            <a:rPr lang="en-US" b="1" i="0" dirty="0" err="1">
              <a:latin typeface="Arial Narrow" panose="020B0606020202030204" pitchFamily="34" charset="0"/>
            </a:rPr>
            <a:t>Programme</a:t>
          </a:r>
          <a:r>
            <a:rPr lang="en-US" b="1" i="0" dirty="0">
              <a:latin typeface="Arial Narrow" panose="020B0606020202030204" pitchFamily="34" charset="0"/>
            </a:rPr>
            <a:t> (Mali)</a:t>
          </a:r>
        </a:p>
      </dgm:t>
    </dgm:pt>
    <dgm:pt modelId="{4F3B859E-B380-0C48-8D10-97FB466F6A57}" type="parTrans" cxnId="{158E873A-DEB6-AD44-A09A-7797C2AB74B6}">
      <dgm:prSet/>
      <dgm:spPr/>
      <dgm:t>
        <a:bodyPr/>
        <a:lstStyle/>
        <a:p>
          <a:endParaRPr lang="en-GB">
            <a:latin typeface="Arial Narrow" panose="020B0606020202030204" pitchFamily="34" charset="0"/>
          </a:endParaRPr>
        </a:p>
      </dgm:t>
    </dgm:pt>
    <dgm:pt modelId="{8F735A62-3A21-AE48-8149-953EED549873}" type="sibTrans" cxnId="{158E873A-DEB6-AD44-A09A-7797C2AB74B6}">
      <dgm:prSet/>
      <dgm:spPr/>
      <dgm:t>
        <a:bodyPr/>
        <a:lstStyle/>
        <a:p>
          <a:endParaRPr lang="en-GB">
            <a:latin typeface="Arial Narrow" panose="020B0606020202030204" pitchFamily="34" charset="0"/>
          </a:endParaRPr>
        </a:p>
      </dgm:t>
    </dgm:pt>
    <dgm:pt modelId="{E3C2E32C-846A-DC4A-A4CE-C7A87849DB4B}" type="pres">
      <dgm:prSet presAssocID="{0BD80187-4A46-48C4-B6E5-AAFBDFE1A0B3}" presName="root" presStyleCnt="0">
        <dgm:presLayoutVars>
          <dgm:chMax/>
          <dgm:chPref/>
          <dgm:animLvl val="lvl"/>
        </dgm:presLayoutVars>
      </dgm:prSet>
      <dgm:spPr/>
    </dgm:pt>
    <dgm:pt modelId="{CD76C447-2A13-1A44-86C0-2E770018EBB9}" type="pres">
      <dgm:prSet presAssocID="{0BD80187-4A46-48C4-B6E5-AAFBDFE1A0B3}" presName="divider" presStyleLbl="fgAcc1" presStyleIdx="0" presStyleCnt="1"/>
      <dgm:spPr/>
    </dgm:pt>
    <dgm:pt modelId="{1694D9C3-55D4-A244-8397-51760E04F798}" type="pres">
      <dgm:prSet presAssocID="{0BD80187-4A46-48C4-B6E5-AAFBDFE1A0B3}" presName="nodes" presStyleCnt="0">
        <dgm:presLayoutVars>
          <dgm:chMax/>
          <dgm:chPref/>
          <dgm:animLvl val="lvl"/>
        </dgm:presLayoutVars>
      </dgm:prSet>
      <dgm:spPr/>
    </dgm:pt>
    <dgm:pt modelId="{96360FB5-9865-4A4F-84A8-19B6B004A8EF}" type="pres">
      <dgm:prSet presAssocID="{1F6DE768-51F3-3849-ABC3-5400555EAE27}" presName="composite" presStyleCnt="0"/>
      <dgm:spPr/>
    </dgm:pt>
    <dgm:pt modelId="{DB091AA6-9AC2-854F-ADA5-81ADEB07CD96}" type="pres">
      <dgm:prSet presAssocID="{1F6DE768-51F3-3849-ABC3-5400555EAE27}" presName="L1TextContainer" presStyleLbl="alignNode1" presStyleIdx="0" presStyleCnt="5">
        <dgm:presLayoutVars>
          <dgm:chMax val="1"/>
          <dgm:chPref val="1"/>
          <dgm:bulletEnabled val="1"/>
        </dgm:presLayoutVars>
      </dgm:prSet>
      <dgm:spPr/>
    </dgm:pt>
    <dgm:pt modelId="{46F3F889-C3B1-EE4D-B2D4-5B49129FC1A2}" type="pres">
      <dgm:prSet presAssocID="{1F6DE768-51F3-3849-ABC3-5400555EAE27}" presName="L2TextContainerWrapper" presStyleCnt="0">
        <dgm:presLayoutVars>
          <dgm:bulletEnabled val="1"/>
        </dgm:presLayoutVars>
      </dgm:prSet>
      <dgm:spPr/>
    </dgm:pt>
    <dgm:pt modelId="{14D9DDA5-9253-8043-9401-79370F4E8089}" type="pres">
      <dgm:prSet presAssocID="{1F6DE768-51F3-3849-ABC3-5400555EAE27}" presName="L2TextContainer" presStyleLbl="bgAccFollowNode1" presStyleIdx="0" presStyleCnt="5" custLinFactNeighborX="0" custLinFactNeighborY="-203"/>
      <dgm:spPr/>
    </dgm:pt>
    <dgm:pt modelId="{3AC7FAAB-20D2-334F-B7F4-5B4C4EB0751E}" type="pres">
      <dgm:prSet presAssocID="{1F6DE768-51F3-3849-ABC3-5400555EAE27}" presName="FlexibleEmptyPlaceHolder" presStyleCnt="0"/>
      <dgm:spPr/>
    </dgm:pt>
    <dgm:pt modelId="{8886FC6A-DF38-1C43-B4D6-92D0C3BFBE21}" type="pres">
      <dgm:prSet presAssocID="{1F6DE768-51F3-3849-ABC3-5400555EAE27}" presName="ConnectLine" presStyleLbl="sibTrans1D1" presStyleIdx="0" presStyleCnt="5"/>
      <dgm:spPr/>
    </dgm:pt>
    <dgm:pt modelId="{F21D13A8-84B0-554A-A1F2-BDFEFD3D35FE}" type="pres">
      <dgm:prSet presAssocID="{1F6DE768-51F3-3849-ABC3-5400555EAE27}" presName="ConnectorPoint" presStyleLbl="node1" presStyleIdx="0" presStyleCnt="5"/>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B8E84B7-3729-B843-8AA1-AE17F98C1E7A}" type="pres">
      <dgm:prSet presAssocID="{1F6DE768-51F3-3849-ABC3-5400555EAE27}" presName="EmptyPlaceHolder" presStyleCnt="0"/>
      <dgm:spPr/>
    </dgm:pt>
    <dgm:pt modelId="{AB2095EA-5634-924F-8FEC-8150E82C6239}" type="pres">
      <dgm:prSet presAssocID="{BCBA3121-42F4-D947-A771-CD4E0CCD1231}" presName="spaceBetweenRectangles" presStyleCnt="0"/>
      <dgm:spPr/>
    </dgm:pt>
    <dgm:pt modelId="{82F41A44-1D23-9A4F-B885-D3244D51FDFD}" type="pres">
      <dgm:prSet presAssocID="{BF4C90D5-B6C9-BB43-A4DE-71193D29436A}" presName="composite" presStyleCnt="0"/>
      <dgm:spPr/>
    </dgm:pt>
    <dgm:pt modelId="{01194D00-148B-6745-8830-DD91BC585711}" type="pres">
      <dgm:prSet presAssocID="{BF4C90D5-B6C9-BB43-A4DE-71193D29436A}" presName="L1TextContainer" presStyleLbl="alignNode1" presStyleIdx="1" presStyleCnt="5">
        <dgm:presLayoutVars>
          <dgm:chMax val="1"/>
          <dgm:chPref val="1"/>
          <dgm:bulletEnabled val="1"/>
        </dgm:presLayoutVars>
      </dgm:prSet>
      <dgm:spPr/>
    </dgm:pt>
    <dgm:pt modelId="{FA9BBBE1-0410-E84D-85D5-CEA519BA1EA7}" type="pres">
      <dgm:prSet presAssocID="{BF4C90D5-B6C9-BB43-A4DE-71193D29436A}" presName="L2TextContainerWrapper" presStyleCnt="0">
        <dgm:presLayoutVars>
          <dgm:bulletEnabled val="1"/>
        </dgm:presLayoutVars>
      </dgm:prSet>
      <dgm:spPr/>
    </dgm:pt>
    <dgm:pt modelId="{4D6A5A70-AC6A-E44B-B6D8-A56D5B3F2818}" type="pres">
      <dgm:prSet presAssocID="{BF4C90D5-B6C9-BB43-A4DE-71193D29436A}" presName="L2TextContainer" presStyleLbl="bgAccFollowNode1" presStyleIdx="1" presStyleCnt="5"/>
      <dgm:spPr/>
    </dgm:pt>
    <dgm:pt modelId="{377B5A5B-2E4D-8349-9614-F5A74316CB38}" type="pres">
      <dgm:prSet presAssocID="{BF4C90D5-B6C9-BB43-A4DE-71193D29436A}" presName="FlexibleEmptyPlaceHolder" presStyleCnt="0"/>
      <dgm:spPr/>
    </dgm:pt>
    <dgm:pt modelId="{796885AB-72DB-E442-A051-839BD8A9636D}" type="pres">
      <dgm:prSet presAssocID="{BF4C90D5-B6C9-BB43-A4DE-71193D29436A}" presName="ConnectLine" presStyleLbl="sibTrans1D1" presStyleIdx="1" presStyleCnt="5"/>
      <dgm:spPr/>
    </dgm:pt>
    <dgm:pt modelId="{F9D977F0-7E2C-9F4E-89CF-C5351EAA0B01}" type="pres">
      <dgm:prSet presAssocID="{BF4C90D5-B6C9-BB43-A4DE-71193D29436A}" presName="ConnectorPoint" presStyleLbl="node1" presStyleIdx="1" presStyleCnt="5"/>
      <dgm:spPr>
        <a:solidFill>
          <a:schemeClr val="accent5">
            <a:hueOff val="-1689636"/>
            <a:satOff val="-4355"/>
            <a:lumOff val="-2941"/>
            <a:alphaOff val="0"/>
          </a:schemeClr>
        </a:solidFill>
        <a:ln w="6350" cap="flat" cmpd="sng" algn="ctr">
          <a:solidFill>
            <a:schemeClr val="lt1">
              <a:hueOff val="0"/>
              <a:satOff val="0"/>
              <a:lumOff val="0"/>
              <a:alphaOff val="0"/>
            </a:schemeClr>
          </a:solidFill>
          <a:prstDash val="solid"/>
          <a:miter lim="800000"/>
        </a:ln>
        <a:effectLst/>
      </dgm:spPr>
    </dgm:pt>
    <dgm:pt modelId="{6626AFE0-2635-174C-9820-E1AFA16CE4A6}" type="pres">
      <dgm:prSet presAssocID="{BF4C90D5-B6C9-BB43-A4DE-71193D29436A}" presName="EmptyPlaceHolder" presStyleCnt="0"/>
      <dgm:spPr/>
    </dgm:pt>
    <dgm:pt modelId="{94AD1697-032E-3F44-A6FA-6A34199298DD}" type="pres">
      <dgm:prSet presAssocID="{BBEB57C2-B1F3-1F42-96D0-F5B1A8B2BB64}" presName="spaceBetweenRectangles" presStyleCnt="0"/>
      <dgm:spPr/>
    </dgm:pt>
    <dgm:pt modelId="{BB339AC7-387A-074A-9945-AB69DA5DA037}" type="pres">
      <dgm:prSet presAssocID="{88005918-1410-4866-B05B-2FCA08441FCB}" presName="composite" presStyleCnt="0"/>
      <dgm:spPr/>
    </dgm:pt>
    <dgm:pt modelId="{00358767-4B6A-554C-B366-97EEDBAD1C9D}" type="pres">
      <dgm:prSet presAssocID="{88005918-1410-4866-B05B-2FCA08441FCB}" presName="L1TextContainer" presStyleLbl="alignNode1" presStyleIdx="2" presStyleCnt="5">
        <dgm:presLayoutVars>
          <dgm:chMax val="1"/>
          <dgm:chPref val="1"/>
          <dgm:bulletEnabled val="1"/>
        </dgm:presLayoutVars>
      </dgm:prSet>
      <dgm:spPr/>
    </dgm:pt>
    <dgm:pt modelId="{54BB4A56-27E1-2744-99D4-0D544569048A}" type="pres">
      <dgm:prSet presAssocID="{88005918-1410-4866-B05B-2FCA08441FCB}" presName="L2TextContainerWrapper" presStyleCnt="0">
        <dgm:presLayoutVars>
          <dgm:bulletEnabled val="1"/>
        </dgm:presLayoutVars>
      </dgm:prSet>
      <dgm:spPr/>
    </dgm:pt>
    <dgm:pt modelId="{17423F10-C430-384E-8DFA-6A3D8E2D3BC6}" type="pres">
      <dgm:prSet presAssocID="{88005918-1410-4866-B05B-2FCA08441FCB}" presName="L2TextContainer" presStyleLbl="bgAccFollowNode1" presStyleIdx="2" presStyleCnt="5"/>
      <dgm:spPr/>
    </dgm:pt>
    <dgm:pt modelId="{74DD98D2-5867-174D-A1D9-AE8988095DBD}" type="pres">
      <dgm:prSet presAssocID="{88005918-1410-4866-B05B-2FCA08441FCB}" presName="FlexibleEmptyPlaceHolder" presStyleCnt="0"/>
      <dgm:spPr/>
    </dgm:pt>
    <dgm:pt modelId="{0B069EC0-CBC2-2B4A-A4F0-DAD154E4CE13}" type="pres">
      <dgm:prSet presAssocID="{88005918-1410-4866-B05B-2FCA08441FCB}" presName="ConnectLine" presStyleLbl="sibTrans1D1" presStyleIdx="2" presStyleCnt="5"/>
      <dgm:spPr/>
    </dgm:pt>
    <dgm:pt modelId="{D5D8D62A-CC06-6940-B03C-9BC48E4A38B1}" type="pres">
      <dgm:prSet presAssocID="{88005918-1410-4866-B05B-2FCA08441FCB}" presName="ConnectorPoint" presStyleLbl="node1" presStyleIdx="2" presStyleCnt="5"/>
      <dgm:spPr>
        <a:solidFill>
          <a:schemeClr val="accent5">
            <a:hueOff val="-3379271"/>
            <a:satOff val="-8710"/>
            <a:lumOff val="-5883"/>
            <a:alphaOff val="0"/>
          </a:schemeClr>
        </a:solidFill>
        <a:ln w="6350" cap="flat" cmpd="sng" algn="ctr">
          <a:solidFill>
            <a:schemeClr val="lt1">
              <a:hueOff val="0"/>
              <a:satOff val="0"/>
              <a:lumOff val="0"/>
              <a:alphaOff val="0"/>
            </a:schemeClr>
          </a:solidFill>
          <a:prstDash val="solid"/>
          <a:miter lim="800000"/>
        </a:ln>
        <a:effectLst/>
      </dgm:spPr>
    </dgm:pt>
    <dgm:pt modelId="{C157D9FC-B7F2-3C47-A4E0-32D9462FA558}" type="pres">
      <dgm:prSet presAssocID="{88005918-1410-4866-B05B-2FCA08441FCB}" presName="EmptyPlaceHolder" presStyleCnt="0"/>
      <dgm:spPr/>
    </dgm:pt>
    <dgm:pt modelId="{D036F593-2688-D842-922F-D1ADE9489918}" type="pres">
      <dgm:prSet presAssocID="{AC6F4A31-FB04-484A-91F2-9F03E3274F9E}" presName="spaceBetweenRectangles" presStyleCnt="0"/>
      <dgm:spPr/>
    </dgm:pt>
    <dgm:pt modelId="{81F99F7C-A6A3-2A4C-BC5E-8844089B0855}" type="pres">
      <dgm:prSet presAssocID="{72762EC9-4488-44C4-9AF9-BCD6B603FADA}" presName="composite" presStyleCnt="0"/>
      <dgm:spPr/>
    </dgm:pt>
    <dgm:pt modelId="{128CD4F9-6D9C-6344-A80E-8D729E69596C}" type="pres">
      <dgm:prSet presAssocID="{72762EC9-4488-44C4-9AF9-BCD6B603FADA}" presName="L1TextContainer" presStyleLbl="alignNode1" presStyleIdx="3" presStyleCnt="5" custLinFactNeighborX="6853" custLinFactNeighborY="3086">
        <dgm:presLayoutVars>
          <dgm:chMax val="1"/>
          <dgm:chPref val="1"/>
          <dgm:bulletEnabled val="1"/>
        </dgm:presLayoutVars>
      </dgm:prSet>
      <dgm:spPr/>
    </dgm:pt>
    <dgm:pt modelId="{D1F2B96C-8852-E946-B6B4-225045C2A20D}" type="pres">
      <dgm:prSet presAssocID="{72762EC9-4488-44C4-9AF9-BCD6B603FADA}" presName="L2TextContainerWrapper" presStyleCnt="0">
        <dgm:presLayoutVars>
          <dgm:bulletEnabled val="1"/>
        </dgm:presLayoutVars>
      </dgm:prSet>
      <dgm:spPr/>
    </dgm:pt>
    <dgm:pt modelId="{92C4240D-230D-2444-856C-E16A1DF69E65}" type="pres">
      <dgm:prSet presAssocID="{72762EC9-4488-44C4-9AF9-BCD6B603FADA}" presName="L2TextContainer" presStyleLbl="bgAccFollowNode1" presStyleIdx="3" presStyleCnt="5" custLinFactNeighborX="7109" custLinFactNeighborY="2042"/>
      <dgm:spPr/>
    </dgm:pt>
    <dgm:pt modelId="{354006B0-E2CA-634C-A32A-C8FCA6C0E9D1}" type="pres">
      <dgm:prSet presAssocID="{72762EC9-4488-44C4-9AF9-BCD6B603FADA}" presName="FlexibleEmptyPlaceHolder" presStyleCnt="0"/>
      <dgm:spPr/>
    </dgm:pt>
    <dgm:pt modelId="{CC5085EF-DF16-BE42-A982-5B6488CD832F}" type="pres">
      <dgm:prSet presAssocID="{72762EC9-4488-44C4-9AF9-BCD6B603FADA}" presName="ConnectLine" presStyleLbl="sibTrans1D1" presStyleIdx="3" presStyleCnt="5"/>
      <dgm:spPr/>
    </dgm:pt>
    <dgm:pt modelId="{53DF4C5E-EF18-714A-88B3-DEE5D547FB53}" type="pres">
      <dgm:prSet presAssocID="{72762EC9-4488-44C4-9AF9-BCD6B603FADA}" presName="ConnectorPoint" presStyleLbl="node1" presStyleIdx="3" presStyleCnt="5"/>
      <dgm:spPr>
        <a:solidFill>
          <a:schemeClr val="accent5">
            <a:hueOff val="-5068907"/>
            <a:satOff val="-13064"/>
            <a:lumOff val="-8824"/>
            <a:alphaOff val="0"/>
          </a:schemeClr>
        </a:solidFill>
        <a:ln w="6350" cap="flat" cmpd="sng" algn="ctr">
          <a:solidFill>
            <a:schemeClr val="lt1">
              <a:hueOff val="0"/>
              <a:satOff val="0"/>
              <a:lumOff val="0"/>
              <a:alphaOff val="0"/>
            </a:schemeClr>
          </a:solidFill>
          <a:prstDash val="solid"/>
          <a:miter lim="800000"/>
        </a:ln>
        <a:effectLst/>
      </dgm:spPr>
    </dgm:pt>
    <dgm:pt modelId="{852A11F5-7FDB-554F-ACD4-F07C1128B78A}" type="pres">
      <dgm:prSet presAssocID="{72762EC9-4488-44C4-9AF9-BCD6B603FADA}" presName="EmptyPlaceHolder" presStyleCnt="0"/>
      <dgm:spPr/>
    </dgm:pt>
    <dgm:pt modelId="{ED187DF8-D5DC-8240-98EF-8CE7160380A8}" type="pres">
      <dgm:prSet presAssocID="{1FC14D7E-3FE2-4345-8BD1-A999A9E379A8}" presName="spaceBetweenRectangles" presStyleCnt="0"/>
      <dgm:spPr/>
    </dgm:pt>
    <dgm:pt modelId="{1EA20FD8-B537-9145-8E5B-97A6E547A79E}" type="pres">
      <dgm:prSet presAssocID="{EC7AA846-D8A3-5F46-93CF-61CE04202F0B}" presName="composite" presStyleCnt="0"/>
      <dgm:spPr/>
    </dgm:pt>
    <dgm:pt modelId="{2D66EF2D-486F-6949-A3A0-9637ACE60083}" type="pres">
      <dgm:prSet presAssocID="{EC7AA846-D8A3-5F46-93CF-61CE04202F0B}" presName="L1TextContainer" presStyleLbl="alignNode1" presStyleIdx="4" presStyleCnt="5">
        <dgm:presLayoutVars>
          <dgm:chMax val="1"/>
          <dgm:chPref val="1"/>
          <dgm:bulletEnabled val="1"/>
        </dgm:presLayoutVars>
      </dgm:prSet>
      <dgm:spPr/>
    </dgm:pt>
    <dgm:pt modelId="{017D5EB4-4A11-0542-8CEC-E362A1D01AE7}" type="pres">
      <dgm:prSet presAssocID="{EC7AA846-D8A3-5F46-93CF-61CE04202F0B}" presName="L2TextContainerWrapper" presStyleCnt="0">
        <dgm:presLayoutVars>
          <dgm:bulletEnabled val="1"/>
        </dgm:presLayoutVars>
      </dgm:prSet>
      <dgm:spPr/>
    </dgm:pt>
    <dgm:pt modelId="{9DAD9047-3EB6-E74F-8C2F-FDDCB7737B5B}" type="pres">
      <dgm:prSet presAssocID="{EC7AA846-D8A3-5F46-93CF-61CE04202F0B}" presName="L2TextContainer" presStyleLbl="bgAccFollowNode1" presStyleIdx="4" presStyleCnt="5"/>
      <dgm:spPr/>
    </dgm:pt>
    <dgm:pt modelId="{A3CAA3F8-254D-2145-B92E-0D2F321A6427}" type="pres">
      <dgm:prSet presAssocID="{EC7AA846-D8A3-5F46-93CF-61CE04202F0B}" presName="FlexibleEmptyPlaceHolder" presStyleCnt="0"/>
      <dgm:spPr/>
    </dgm:pt>
    <dgm:pt modelId="{25420820-EFD9-6F44-926F-1318E919BAD6}" type="pres">
      <dgm:prSet presAssocID="{EC7AA846-D8A3-5F46-93CF-61CE04202F0B}" presName="ConnectLine" presStyleLbl="sibTrans1D1" presStyleIdx="4" presStyleCnt="5"/>
      <dgm:spPr/>
    </dgm:pt>
    <dgm:pt modelId="{79CB3403-8CD7-A740-B098-159701A8F763}" type="pres">
      <dgm:prSet presAssocID="{EC7AA846-D8A3-5F46-93CF-61CE04202F0B}" presName="ConnectorPoint" presStyleLbl="node1" presStyleIdx="4" presStyleCnt="5"/>
      <dgm:spPr>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gm:spPr>
    </dgm:pt>
    <dgm:pt modelId="{8AF59021-4896-314A-B29F-8F3B1231FD35}" type="pres">
      <dgm:prSet presAssocID="{EC7AA846-D8A3-5F46-93CF-61CE04202F0B}" presName="EmptyPlaceHolder" presStyleCnt="0"/>
      <dgm:spPr/>
    </dgm:pt>
  </dgm:ptLst>
  <dgm:cxnLst>
    <dgm:cxn modelId="{F3D02203-5974-8844-9502-B9ECBA6C3097}" type="presOf" srcId="{72B818D5-560F-9A4F-BD12-E2276DDC90DC}" destId="{4D6A5A70-AC6A-E44B-B6D8-A56D5B3F2818}" srcOrd="0" destOrd="0" presId="urn:microsoft.com/office/officeart/2017/3/layout/HorizontalLabelsTimeline"/>
    <dgm:cxn modelId="{158E873A-DEB6-AD44-A09A-7797C2AB74B6}" srcId="{EC7AA846-D8A3-5F46-93CF-61CE04202F0B}" destId="{319D2456-E2B1-4247-BA7D-066E831F53DB}" srcOrd="0" destOrd="0" parTransId="{4F3B859E-B380-0C48-8D10-97FB466F6A57}" sibTransId="{8F735A62-3A21-AE48-8149-953EED549873}"/>
    <dgm:cxn modelId="{02D27C40-0FDD-413E-80DF-7AAB6DFC0D5F}" srcId="{72762EC9-4488-44C4-9AF9-BCD6B603FADA}" destId="{96190E79-2E7D-4198-B88C-27453867A55C}" srcOrd="0" destOrd="0" parTransId="{9B945ADF-7EF6-4601-A225-826529763B4A}" sibTransId="{663117D9-C3EC-4B3B-9AE0-4299645E7AA7}"/>
    <dgm:cxn modelId="{1E720746-D1BD-9A4B-B8FC-9462EFDBD1E5}" type="presOf" srcId="{EB2A5547-EA1E-EC4D-8FDD-003CAEF7B271}" destId="{14D9DDA5-9253-8043-9401-79370F4E8089}" srcOrd="0" destOrd="0" presId="urn:microsoft.com/office/officeart/2017/3/layout/HorizontalLabelsTimeline"/>
    <dgm:cxn modelId="{9172895C-01DE-104E-9E69-0A4055291168}" type="presOf" srcId="{EC7AA846-D8A3-5F46-93CF-61CE04202F0B}" destId="{2D66EF2D-486F-6949-A3A0-9637ACE60083}" srcOrd="0" destOrd="0" presId="urn:microsoft.com/office/officeart/2017/3/layout/HorizontalLabelsTimeline"/>
    <dgm:cxn modelId="{88C59064-9B97-CF4C-BC8F-3688B474E21C}" srcId="{1F6DE768-51F3-3849-ABC3-5400555EAE27}" destId="{EB2A5547-EA1E-EC4D-8FDD-003CAEF7B271}" srcOrd="0" destOrd="0" parTransId="{6A8A24C4-B787-3B4D-876F-0994B602C14A}" sibTransId="{09482ADB-5317-214B-B2E1-3DCE5E7499C2}"/>
    <dgm:cxn modelId="{B396B76E-9FE2-BD45-BEF2-8A4C00DEF628}" srcId="{0BD80187-4A46-48C4-B6E5-AAFBDFE1A0B3}" destId="{EC7AA846-D8A3-5F46-93CF-61CE04202F0B}" srcOrd="4" destOrd="0" parTransId="{4279DA49-3596-EF4E-92DE-945A7C77D402}" sibTransId="{84AE972B-4F73-6142-B8DD-385C9F28B22E}"/>
    <dgm:cxn modelId="{741EE873-0AE4-054B-9F2A-8035CE5615EC}" type="presOf" srcId="{72762EC9-4488-44C4-9AF9-BCD6B603FADA}" destId="{128CD4F9-6D9C-6344-A80E-8D729E69596C}" srcOrd="0" destOrd="0" presId="urn:microsoft.com/office/officeart/2017/3/layout/HorizontalLabelsTimeline"/>
    <dgm:cxn modelId="{E9907882-BFE0-9744-8E1E-C99FD02AE5F4}" srcId="{BF4C90D5-B6C9-BB43-A4DE-71193D29436A}" destId="{72B818D5-560F-9A4F-BD12-E2276DDC90DC}" srcOrd="0" destOrd="0" parTransId="{15CD59DA-EB67-F74F-A0EE-230B54482EB9}" sibTransId="{C9269667-2F52-9647-B3FD-4713D3765287}"/>
    <dgm:cxn modelId="{80402189-E07C-AD49-8BC6-3611A1286024}" type="presOf" srcId="{319D2456-E2B1-4247-BA7D-066E831F53DB}" destId="{9DAD9047-3EB6-E74F-8C2F-FDDCB7737B5B}" srcOrd="0" destOrd="0" presId="urn:microsoft.com/office/officeart/2017/3/layout/HorizontalLabelsTimeline"/>
    <dgm:cxn modelId="{B906D98F-28FE-B641-B791-A0716A8E3672}" type="presOf" srcId="{BF4C90D5-B6C9-BB43-A4DE-71193D29436A}" destId="{01194D00-148B-6745-8830-DD91BC585711}" srcOrd="0" destOrd="0" presId="urn:microsoft.com/office/officeart/2017/3/layout/HorizontalLabelsTimeline"/>
    <dgm:cxn modelId="{99B0CCA2-2B7E-4D2F-85EA-352FC9FDE751}" srcId="{0BD80187-4A46-48C4-B6E5-AAFBDFE1A0B3}" destId="{88005918-1410-4866-B05B-2FCA08441FCB}" srcOrd="2" destOrd="0" parTransId="{ACCC0193-EB14-4978-82D8-4980CCB77079}" sibTransId="{AC6F4A31-FB04-484A-91F2-9F03E3274F9E}"/>
    <dgm:cxn modelId="{CC32D6AB-4542-A247-9A23-62A690B87974}" type="presOf" srcId="{88005918-1410-4866-B05B-2FCA08441FCB}" destId="{00358767-4B6A-554C-B366-97EEDBAD1C9D}" srcOrd="0" destOrd="0" presId="urn:microsoft.com/office/officeart/2017/3/layout/HorizontalLabelsTimeline"/>
    <dgm:cxn modelId="{5A32D8AE-E774-D147-B15F-C880C8E9B1F6}" type="presOf" srcId="{1F6DE768-51F3-3849-ABC3-5400555EAE27}" destId="{DB091AA6-9AC2-854F-ADA5-81ADEB07CD96}" srcOrd="0" destOrd="0" presId="urn:microsoft.com/office/officeart/2017/3/layout/HorizontalLabelsTimeline"/>
    <dgm:cxn modelId="{E08C50B5-1777-A543-841F-6F824FCF7CCD}" srcId="{0BD80187-4A46-48C4-B6E5-AAFBDFE1A0B3}" destId="{1F6DE768-51F3-3849-ABC3-5400555EAE27}" srcOrd="0" destOrd="0" parTransId="{5AC2ED2E-020E-EB43-8FAB-2B95929728C9}" sibTransId="{BCBA3121-42F4-D947-A771-CD4E0CCD1231}"/>
    <dgm:cxn modelId="{1CDAB1BA-1E03-0A4C-A48C-21B3227A733A}" srcId="{0BD80187-4A46-48C4-B6E5-AAFBDFE1A0B3}" destId="{BF4C90D5-B6C9-BB43-A4DE-71193D29436A}" srcOrd="1" destOrd="0" parTransId="{B1C45A8D-A25B-584D-A93B-591CA89CDCF0}" sibTransId="{BBEB57C2-B1F3-1F42-96D0-F5B1A8B2BB64}"/>
    <dgm:cxn modelId="{8CFA12BB-C666-0346-885E-A975EB4F3F40}" type="presOf" srcId="{0BD80187-4A46-48C4-B6E5-AAFBDFE1A0B3}" destId="{E3C2E32C-846A-DC4A-A4CE-C7A87849DB4B}" srcOrd="0" destOrd="0" presId="urn:microsoft.com/office/officeart/2017/3/layout/HorizontalLabelsTimeline"/>
    <dgm:cxn modelId="{E19EE8D9-0C5C-4B7E-AFB2-564C838FE2C3}" srcId="{0BD80187-4A46-48C4-B6E5-AAFBDFE1A0B3}" destId="{72762EC9-4488-44C4-9AF9-BCD6B603FADA}" srcOrd="3" destOrd="0" parTransId="{986134A0-62B8-450E-933B-4D874E072BD3}" sibTransId="{1FC14D7E-3FE2-4345-8BD1-A999A9E379A8}"/>
    <dgm:cxn modelId="{C23004E9-133F-459D-AEDC-E0F92E3AEFB1}" srcId="{88005918-1410-4866-B05B-2FCA08441FCB}" destId="{84407762-7465-4090-A440-52F0BFCE00D4}" srcOrd="0" destOrd="0" parTransId="{C3E73630-91EE-45EF-B263-82AE360663B7}" sibTransId="{15FDFD15-5930-4AAB-8171-A9F5F91B771F}"/>
    <dgm:cxn modelId="{CF2EF8EA-6841-CD4F-98A8-02C4B832E969}" type="presOf" srcId="{96190E79-2E7D-4198-B88C-27453867A55C}" destId="{92C4240D-230D-2444-856C-E16A1DF69E65}" srcOrd="0" destOrd="0" presId="urn:microsoft.com/office/officeart/2017/3/layout/HorizontalLabelsTimeline"/>
    <dgm:cxn modelId="{BCF5EAF4-612C-AD41-8130-711E41707262}" type="presOf" srcId="{84407762-7465-4090-A440-52F0BFCE00D4}" destId="{17423F10-C430-384E-8DFA-6A3D8E2D3BC6}" srcOrd="0" destOrd="0" presId="urn:microsoft.com/office/officeart/2017/3/layout/HorizontalLabelsTimeline"/>
    <dgm:cxn modelId="{B61BC126-8F78-F44D-842C-79FE524321F0}" type="presParOf" srcId="{E3C2E32C-846A-DC4A-A4CE-C7A87849DB4B}" destId="{CD76C447-2A13-1A44-86C0-2E770018EBB9}" srcOrd="0" destOrd="0" presId="urn:microsoft.com/office/officeart/2017/3/layout/HorizontalLabelsTimeline"/>
    <dgm:cxn modelId="{811F1864-378C-6449-A0C6-3ED3FDB6D94D}" type="presParOf" srcId="{E3C2E32C-846A-DC4A-A4CE-C7A87849DB4B}" destId="{1694D9C3-55D4-A244-8397-51760E04F798}" srcOrd="1" destOrd="0" presId="urn:microsoft.com/office/officeart/2017/3/layout/HorizontalLabelsTimeline"/>
    <dgm:cxn modelId="{053C6EE5-884F-CE4C-B424-08A96593D18B}" type="presParOf" srcId="{1694D9C3-55D4-A244-8397-51760E04F798}" destId="{96360FB5-9865-4A4F-84A8-19B6B004A8EF}" srcOrd="0" destOrd="0" presId="urn:microsoft.com/office/officeart/2017/3/layout/HorizontalLabelsTimeline"/>
    <dgm:cxn modelId="{39DC72C3-B2B9-014A-A85F-260752BC1E99}" type="presParOf" srcId="{96360FB5-9865-4A4F-84A8-19B6B004A8EF}" destId="{DB091AA6-9AC2-854F-ADA5-81ADEB07CD96}" srcOrd="0" destOrd="0" presId="urn:microsoft.com/office/officeart/2017/3/layout/HorizontalLabelsTimeline"/>
    <dgm:cxn modelId="{60869ABA-A932-9744-85B0-5C183A9BEDC5}" type="presParOf" srcId="{96360FB5-9865-4A4F-84A8-19B6B004A8EF}" destId="{46F3F889-C3B1-EE4D-B2D4-5B49129FC1A2}" srcOrd="1" destOrd="0" presId="urn:microsoft.com/office/officeart/2017/3/layout/HorizontalLabelsTimeline"/>
    <dgm:cxn modelId="{F0CABADA-89AF-BC44-9E82-10EF3C5210D4}" type="presParOf" srcId="{46F3F889-C3B1-EE4D-B2D4-5B49129FC1A2}" destId="{14D9DDA5-9253-8043-9401-79370F4E8089}" srcOrd="0" destOrd="0" presId="urn:microsoft.com/office/officeart/2017/3/layout/HorizontalLabelsTimeline"/>
    <dgm:cxn modelId="{58F46784-F8DC-8940-B95E-863855D377B4}" type="presParOf" srcId="{46F3F889-C3B1-EE4D-B2D4-5B49129FC1A2}" destId="{3AC7FAAB-20D2-334F-B7F4-5B4C4EB0751E}" srcOrd="1" destOrd="0" presId="urn:microsoft.com/office/officeart/2017/3/layout/HorizontalLabelsTimeline"/>
    <dgm:cxn modelId="{200D88C4-60CA-304B-8519-5092F077DA5E}" type="presParOf" srcId="{96360FB5-9865-4A4F-84A8-19B6B004A8EF}" destId="{8886FC6A-DF38-1C43-B4D6-92D0C3BFBE21}" srcOrd="2" destOrd="0" presId="urn:microsoft.com/office/officeart/2017/3/layout/HorizontalLabelsTimeline"/>
    <dgm:cxn modelId="{6FC968BE-9A32-4F41-9016-DD6B18929F39}" type="presParOf" srcId="{96360FB5-9865-4A4F-84A8-19B6B004A8EF}" destId="{F21D13A8-84B0-554A-A1F2-BDFEFD3D35FE}" srcOrd="3" destOrd="0" presId="urn:microsoft.com/office/officeart/2017/3/layout/HorizontalLabelsTimeline"/>
    <dgm:cxn modelId="{57F56E80-ED45-3F46-8A06-1C5FB644AC99}" type="presParOf" srcId="{96360FB5-9865-4A4F-84A8-19B6B004A8EF}" destId="{4B8E84B7-3729-B843-8AA1-AE17F98C1E7A}" srcOrd="4" destOrd="0" presId="urn:microsoft.com/office/officeart/2017/3/layout/HorizontalLabelsTimeline"/>
    <dgm:cxn modelId="{C2EE713E-AA00-6D4D-AEA2-55326DB4B74A}" type="presParOf" srcId="{1694D9C3-55D4-A244-8397-51760E04F798}" destId="{AB2095EA-5634-924F-8FEC-8150E82C6239}" srcOrd="1" destOrd="0" presId="urn:microsoft.com/office/officeart/2017/3/layout/HorizontalLabelsTimeline"/>
    <dgm:cxn modelId="{7DC5E41F-F1E5-9946-9705-140EE59AC275}" type="presParOf" srcId="{1694D9C3-55D4-A244-8397-51760E04F798}" destId="{82F41A44-1D23-9A4F-B885-D3244D51FDFD}" srcOrd="2" destOrd="0" presId="urn:microsoft.com/office/officeart/2017/3/layout/HorizontalLabelsTimeline"/>
    <dgm:cxn modelId="{72CCEB8B-6E33-A34D-9F2A-21EB2B8AF067}" type="presParOf" srcId="{82F41A44-1D23-9A4F-B885-D3244D51FDFD}" destId="{01194D00-148B-6745-8830-DD91BC585711}" srcOrd="0" destOrd="0" presId="urn:microsoft.com/office/officeart/2017/3/layout/HorizontalLabelsTimeline"/>
    <dgm:cxn modelId="{BA28354E-2A15-8546-B083-AA17C51738FD}" type="presParOf" srcId="{82F41A44-1D23-9A4F-B885-D3244D51FDFD}" destId="{FA9BBBE1-0410-E84D-85D5-CEA519BA1EA7}" srcOrd="1" destOrd="0" presId="urn:microsoft.com/office/officeart/2017/3/layout/HorizontalLabelsTimeline"/>
    <dgm:cxn modelId="{E723817C-2C4B-7A44-A1EC-D6E3BB6C121B}" type="presParOf" srcId="{FA9BBBE1-0410-E84D-85D5-CEA519BA1EA7}" destId="{4D6A5A70-AC6A-E44B-B6D8-A56D5B3F2818}" srcOrd="0" destOrd="0" presId="urn:microsoft.com/office/officeart/2017/3/layout/HorizontalLabelsTimeline"/>
    <dgm:cxn modelId="{2DD40265-9B3E-4F45-9F21-191917413B02}" type="presParOf" srcId="{FA9BBBE1-0410-E84D-85D5-CEA519BA1EA7}" destId="{377B5A5B-2E4D-8349-9614-F5A74316CB38}" srcOrd="1" destOrd="0" presId="urn:microsoft.com/office/officeart/2017/3/layout/HorizontalLabelsTimeline"/>
    <dgm:cxn modelId="{0782848C-79BE-6C45-B3EA-2A647A598EA7}" type="presParOf" srcId="{82F41A44-1D23-9A4F-B885-D3244D51FDFD}" destId="{796885AB-72DB-E442-A051-839BD8A9636D}" srcOrd="2" destOrd="0" presId="urn:microsoft.com/office/officeart/2017/3/layout/HorizontalLabelsTimeline"/>
    <dgm:cxn modelId="{D53047BE-042C-F34D-8D7C-BC1F7A61D4F6}" type="presParOf" srcId="{82F41A44-1D23-9A4F-B885-D3244D51FDFD}" destId="{F9D977F0-7E2C-9F4E-89CF-C5351EAA0B01}" srcOrd="3" destOrd="0" presId="urn:microsoft.com/office/officeart/2017/3/layout/HorizontalLabelsTimeline"/>
    <dgm:cxn modelId="{DB4E7ACF-0FF1-D446-9271-ECDD9019340C}" type="presParOf" srcId="{82F41A44-1D23-9A4F-B885-D3244D51FDFD}" destId="{6626AFE0-2635-174C-9820-E1AFA16CE4A6}" srcOrd="4" destOrd="0" presId="urn:microsoft.com/office/officeart/2017/3/layout/HorizontalLabelsTimeline"/>
    <dgm:cxn modelId="{E0496731-2CF7-7D45-8EF0-3E230DE311A3}" type="presParOf" srcId="{1694D9C3-55D4-A244-8397-51760E04F798}" destId="{94AD1697-032E-3F44-A6FA-6A34199298DD}" srcOrd="3" destOrd="0" presId="urn:microsoft.com/office/officeart/2017/3/layout/HorizontalLabelsTimeline"/>
    <dgm:cxn modelId="{C379CFCE-4DD0-EA4C-8A26-EC60741F5EFF}" type="presParOf" srcId="{1694D9C3-55D4-A244-8397-51760E04F798}" destId="{BB339AC7-387A-074A-9945-AB69DA5DA037}" srcOrd="4" destOrd="0" presId="urn:microsoft.com/office/officeart/2017/3/layout/HorizontalLabelsTimeline"/>
    <dgm:cxn modelId="{E2E80B9D-C22C-E94A-B88F-94A184E802A3}" type="presParOf" srcId="{BB339AC7-387A-074A-9945-AB69DA5DA037}" destId="{00358767-4B6A-554C-B366-97EEDBAD1C9D}" srcOrd="0" destOrd="0" presId="urn:microsoft.com/office/officeart/2017/3/layout/HorizontalLabelsTimeline"/>
    <dgm:cxn modelId="{5E7FCB32-623F-E146-BAE2-057D97FF2B12}" type="presParOf" srcId="{BB339AC7-387A-074A-9945-AB69DA5DA037}" destId="{54BB4A56-27E1-2744-99D4-0D544569048A}" srcOrd="1" destOrd="0" presId="urn:microsoft.com/office/officeart/2017/3/layout/HorizontalLabelsTimeline"/>
    <dgm:cxn modelId="{1E6EFB93-25FA-6347-9328-D513C4E2BB2D}" type="presParOf" srcId="{54BB4A56-27E1-2744-99D4-0D544569048A}" destId="{17423F10-C430-384E-8DFA-6A3D8E2D3BC6}" srcOrd="0" destOrd="0" presId="urn:microsoft.com/office/officeart/2017/3/layout/HorizontalLabelsTimeline"/>
    <dgm:cxn modelId="{7C660129-0E8E-824A-988C-0EB88204908F}" type="presParOf" srcId="{54BB4A56-27E1-2744-99D4-0D544569048A}" destId="{74DD98D2-5867-174D-A1D9-AE8988095DBD}" srcOrd="1" destOrd="0" presId="urn:microsoft.com/office/officeart/2017/3/layout/HorizontalLabelsTimeline"/>
    <dgm:cxn modelId="{54CF7818-B318-B742-84EB-D1E579326C21}" type="presParOf" srcId="{BB339AC7-387A-074A-9945-AB69DA5DA037}" destId="{0B069EC0-CBC2-2B4A-A4F0-DAD154E4CE13}" srcOrd="2" destOrd="0" presId="urn:microsoft.com/office/officeart/2017/3/layout/HorizontalLabelsTimeline"/>
    <dgm:cxn modelId="{61CB18D7-49A1-D642-828F-803AE5B23A40}" type="presParOf" srcId="{BB339AC7-387A-074A-9945-AB69DA5DA037}" destId="{D5D8D62A-CC06-6940-B03C-9BC48E4A38B1}" srcOrd="3" destOrd="0" presId="urn:microsoft.com/office/officeart/2017/3/layout/HorizontalLabelsTimeline"/>
    <dgm:cxn modelId="{F4602BF3-7B15-6C4E-882A-A5F8E3E4EC0E}" type="presParOf" srcId="{BB339AC7-387A-074A-9945-AB69DA5DA037}" destId="{C157D9FC-B7F2-3C47-A4E0-32D9462FA558}" srcOrd="4" destOrd="0" presId="urn:microsoft.com/office/officeart/2017/3/layout/HorizontalLabelsTimeline"/>
    <dgm:cxn modelId="{DF470A8C-EC38-A645-A098-6A306B247D64}" type="presParOf" srcId="{1694D9C3-55D4-A244-8397-51760E04F798}" destId="{D036F593-2688-D842-922F-D1ADE9489918}" srcOrd="5" destOrd="0" presId="urn:microsoft.com/office/officeart/2017/3/layout/HorizontalLabelsTimeline"/>
    <dgm:cxn modelId="{3EDFFE30-4CE5-C843-A3EA-2A83A5DF85A4}" type="presParOf" srcId="{1694D9C3-55D4-A244-8397-51760E04F798}" destId="{81F99F7C-A6A3-2A4C-BC5E-8844089B0855}" srcOrd="6" destOrd="0" presId="urn:microsoft.com/office/officeart/2017/3/layout/HorizontalLabelsTimeline"/>
    <dgm:cxn modelId="{42AF1F75-D146-474B-AB7B-8D919EEBFF87}" type="presParOf" srcId="{81F99F7C-A6A3-2A4C-BC5E-8844089B0855}" destId="{128CD4F9-6D9C-6344-A80E-8D729E69596C}" srcOrd="0" destOrd="0" presId="urn:microsoft.com/office/officeart/2017/3/layout/HorizontalLabelsTimeline"/>
    <dgm:cxn modelId="{59040F6F-D26D-DA48-8C67-5613A3FC83CD}" type="presParOf" srcId="{81F99F7C-A6A3-2A4C-BC5E-8844089B0855}" destId="{D1F2B96C-8852-E946-B6B4-225045C2A20D}" srcOrd="1" destOrd="0" presId="urn:microsoft.com/office/officeart/2017/3/layout/HorizontalLabelsTimeline"/>
    <dgm:cxn modelId="{22F2FD27-EF3C-C542-BE0B-FD4892FB473B}" type="presParOf" srcId="{D1F2B96C-8852-E946-B6B4-225045C2A20D}" destId="{92C4240D-230D-2444-856C-E16A1DF69E65}" srcOrd="0" destOrd="0" presId="urn:microsoft.com/office/officeart/2017/3/layout/HorizontalLabelsTimeline"/>
    <dgm:cxn modelId="{42330177-FFB2-D747-8C49-D187450F25FB}" type="presParOf" srcId="{D1F2B96C-8852-E946-B6B4-225045C2A20D}" destId="{354006B0-E2CA-634C-A32A-C8FCA6C0E9D1}" srcOrd="1" destOrd="0" presId="urn:microsoft.com/office/officeart/2017/3/layout/HorizontalLabelsTimeline"/>
    <dgm:cxn modelId="{9275CF67-BE28-E045-A05D-D725BC644701}" type="presParOf" srcId="{81F99F7C-A6A3-2A4C-BC5E-8844089B0855}" destId="{CC5085EF-DF16-BE42-A982-5B6488CD832F}" srcOrd="2" destOrd="0" presId="urn:microsoft.com/office/officeart/2017/3/layout/HorizontalLabelsTimeline"/>
    <dgm:cxn modelId="{4CDFF60D-D142-0C41-B07B-49858CFE3323}" type="presParOf" srcId="{81F99F7C-A6A3-2A4C-BC5E-8844089B0855}" destId="{53DF4C5E-EF18-714A-88B3-DEE5D547FB53}" srcOrd="3" destOrd="0" presId="urn:microsoft.com/office/officeart/2017/3/layout/HorizontalLabelsTimeline"/>
    <dgm:cxn modelId="{97262A58-9C45-954C-93A2-AFAB41A821B7}" type="presParOf" srcId="{81F99F7C-A6A3-2A4C-BC5E-8844089B0855}" destId="{852A11F5-7FDB-554F-ACD4-F07C1128B78A}" srcOrd="4" destOrd="0" presId="urn:microsoft.com/office/officeart/2017/3/layout/HorizontalLabelsTimeline"/>
    <dgm:cxn modelId="{3877942C-3D95-B04F-9669-638B798F1CB2}" type="presParOf" srcId="{1694D9C3-55D4-A244-8397-51760E04F798}" destId="{ED187DF8-D5DC-8240-98EF-8CE7160380A8}" srcOrd="7" destOrd="0" presId="urn:microsoft.com/office/officeart/2017/3/layout/HorizontalLabelsTimeline"/>
    <dgm:cxn modelId="{D94B6A26-52F5-6340-B35C-8682FEB8F1A0}" type="presParOf" srcId="{1694D9C3-55D4-A244-8397-51760E04F798}" destId="{1EA20FD8-B537-9145-8E5B-97A6E547A79E}" srcOrd="8" destOrd="0" presId="urn:microsoft.com/office/officeart/2017/3/layout/HorizontalLabelsTimeline"/>
    <dgm:cxn modelId="{1149FED4-700E-D041-8EC0-B7B9642CE69B}" type="presParOf" srcId="{1EA20FD8-B537-9145-8E5B-97A6E547A79E}" destId="{2D66EF2D-486F-6949-A3A0-9637ACE60083}" srcOrd="0" destOrd="0" presId="urn:microsoft.com/office/officeart/2017/3/layout/HorizontalLabelsTimeline"/>
    <dgm:cxn modelId="{36BEEAC4-CEB7-174A-BDAA-BE32C91848C7}" type="presParOf" srcId="{1EA20FD8-B537-9145-8E5B-97A6E547A79E}" destId="{017D5EB4-4A11-0542-8CEC-E362A1D01AE7}" srcOrd="1" destOrd="0" presId="urn:microsoft.com/office/officeart/2017/3/layout/HorizontalLabelsTimeline"/>
    <dgm:cxn modelId="{DBB63009-5A62-CF4F-AD34-6E3E4B76D6A9}" type="presParOf" srcId="{017D5EB4-4A11-0542-8CEC-E362A1D01AE7}" destId="{9DAD9047-3EB6-E74F-8C2F-FDDCB7737B5B}" srcOrd="0" destOrd="0" presId="urn:microsoft.com/office/officeart/2017/3/layout/HorizontalLabelsTimeline"/>
    <dgm:cxn modelId="{DA4013D2-D1AA-7140-9338-B6C8618A3864}" type="presParOf" srcId="{017D5EB4-4A11-0542-8CEC-E362A1D01AE7}" destId="{A3CAA3F8-254D-2145-B92E-0D2F321A6427}" srcOrd="1" destOrd="0" presId="urn:microsoft.com/office/officeart/2017/3/layout/HorizontalLabelsTimeline"/>
    <dgm:cxn modelId="{6F99C1D9-ACAA-2C4E-8D51-EF3F60C74512}" type="presParOf" srcId="{1EA20FD8-B537-9145-8E5B-97A6E547A79E}" destId="{25420820-EFD9-6F44-926F-1318E919BAD6}" srcOrd="2" destOrd="0" presId="urn:microsoft.com/office/officeart/2017/3/layout/HorizontalLabelsTimeline"/>
    <dgm:cxn modelId="{03975A3C-73AA-5A44-AF27-E6B9609B4DAA}" type="presParOf" srcId="{1EA20FD8-B537-9145-8E5B-97A6E547A79E}" destId="{79CB3403-8CD7-A740-B098-159701A8F763}" srcOrd="3" destOrd="0" presId="urn:microsoft.com/office/officeart/2017/3/layout/HorizontalLabelsTimeline"/>
    <dgm:cxn modelId="{F87A4BA3-4F46-524E-9E3F-9E9024CE5278}" type="presParOf" srcId="{1EA20FD8-B537-9145-8E5B-97A6E547A79E}" destId="{8AF59021-4896-314A-B29F-8F3B1231FD35}"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D80187-4A46-48C4-B6E5-AAFBDFE1A0B3}" type="doc">
      <dgm:prSet loTypeId="urn:microsoft.com/office/officeart/2017/3/layout/HorizontalLabelsTimeline" loCatId="process" qsTypeId="urn:microsoft.com/office/officeart/2005/8/quickstyle/simple1" qsCatId="simple" csTypeId="urn:microsoft.com/office/officeart/2005/8/colors/colorful5" csCatId="colorful" phldr="1"/>
      <dgm:spPr/>
      <dgm:t>
        <a:bodyPr/>
        <a:lstStyle/>
        <a:p>
          <a:endParaRPr lang="en-US"/>
        </a:p>
      </dgm:t>
    </dgm:pt>
    <dgm:pt modelId="{88005918-1410-4866-B05B-2FCA08441FCB}">
      <dgm:prSet/>
      <dgm:spPr/>
      <dgm:t>
        <a:bodyPr/>
        <a:lstStyle/>
        <a:p>
          <a:pPr algn="ctr">
            <a:defRPr b="1"/>
          </a:pPr>
          <a:r>
            <a:rPr lang="en-US" b="1" i="0" dirty="0">
              <a:latin typeface="Arial Narrow" panose="020B0606020202030204" pitchFamily="34" charset="0"/>
            </a:rPr>
            <a:t>2016 - 2021</a:t>
          </a:r>
        </a:p>
      </dgm:t>
    </dgm:pt>
    <dgm:pt modelId="{ACCC0193-EB14-4978-82D8-4980CCB77079}" type="parTrans" cxnId="{99B0CCA2-2B7E-4D2F-85EA-352FC9FDE751}">
      <dgm:prSet/>
      <dgm:spPr/>
      <dgm:t>
        <a:bodyPr/>
        <a:lstStyle/>
        <a:p>
          <a:pPr algn="ctr"/>
          <a:endParaRPr lang="en-US">
            <a:latin typeface="Arial Narrow" panose="020B0606020202030204" pitchFamily="34" charset="0"/>
          </a:endParaRPr>
        </a:p>
      </dgm:t>
    </dgm:pt>
    <dgm:pt modelId="{AC6F4A31-FB04-484A-91F2-9F03E3274F9E}" type="sibTrans" cxnId="{99B0CCA2-2B7E-4D2F-85EA-352FC9FDE751}">
      <dgm:prSet/>
      <dgm:spPr/>
      <dgm:t>
        <a:bodyPr/>
        <a:lstStyle/>
        <a:p>
          <a:pPr algn="ctr"/>
          <a:endParaRPr lang="en-US">
            <a:latin typeface="Arial Narrow" panose="020B0606020202030204" pitchFamily="34" charset="0"/>
          </a:endParaRPr>
        </a:p>
      </dgm:t>
    </dgm:pt>
    <dgm:pt modelId="{84407762-7465-4090-A440-52F0BFCE00D4}">
      <dgm:prSet/>
      <dgm:spPr/>
      <dgm:t>
        <a:bodyPr/>
        <a:lstStyle/>
        <a:p>
          <a:pPr algn="ctr"/>
          <a:r>
            <a:rPr lang="en-GB" b="1" i="0" dirty="0">
              <a:latin typeface="Arial Narrow" panose="020B0606020202030204" pitchFamily="34" charset="0"/>
            </a:rPr>
            <a:t>EU-IOM Initiative for Migrant Protection and Reintegration (Nigeria, Mali and Senegal)</a:t>
          </a:r>
          <a:endParaRPr lang="en-US" b="1" i="0" dirty="0">
            <a:latin typeface="Arial Narrow" panose="020B0606020202030204" pitchFamily="34" charset="0"/>
          </a:endParaRPr>
        </a:p>
      </dgm:t>
    </dgm:pt>
    <dgm:pt modelId="{C3E73630-91EE-45EF-B263-82AE360663B7}" type="parTrans" cxnId="{C23004E9-133F-459D-AEDC-E0F92E3AEFB1}">
      <dgm:prSet/>
      <dgm:spPr/>
      <dgm:t>
        <a:bodyPr/>
        <a:lstStyle/>
        <a:p>
          <a:pPr algn="ctr"/>
          <a:endParaRPr lang="en-US">
            <a:latin typeface="Arial Narrow" panose="020B0606020202030204" pitchFamily="34" charset="0"/>
          </a:endParaRPr>
        </a:p>
      </dgm:t>
    </dgm:pt>
    <dgm:pt modelId="{15FDFD15-5930-4AAB-8171-A9F5F91B771F}" type="sibTrans" cxnId="{C23004E9-133F-459D-AEDC-E0F92E3AEFB1}">
      <dgm:prSet/>
      <dgm:spPr/>
      <dgm:t>
        <a:bodyPr/>
        <a:lstStyle/>
        <a:p>
          <a:pPr algn="ctr"/>
          <a:endParaRPr lang="en-US">
            <a:latin typeface="Arial Narrow" panose="020B0606020202030204" pitchFamily="34" charset="0"/>
          </a:endParaRPr>
        </a:p>
      </dgm:t>
    </dgm:pt>
    <dgm:pt modelId="{96190E79-2E7D-4198-B88C-27453867A55C}">
      <dgm:prSet/>
      <dgm:spPr/>
      <dgm:t>
        <a:bodyPr/>
        <a:lstStyle/>
        <a:p>
          <a:pPr algn="ctr"/>
          <a:r>
            <a:rPr lang="en-GB" b="1" i="0" dirty="0">
              <a:latin typeface="Arial Narrow" panose="020B0606020202030204" pitchFamily="34" charset="0"/>
            </a:rPr>
            <a:t>Engagement of border communities for border security and management (Senegal)</a:t>
          </a:r>
          <a:endParaRPr lang="en-US" b="1" i="0" dirty="0">
            <a:latin typeface="Arial Narrow" panose="020B0606020202030204" pitchFamily="34" charset="0"/>
          </a:endParaRPr>
        </a:p>
      </dgm:t>
    </dgm:pt>
    <dgm:pt modelId="{9B945ADF-7EF6-4601-A225-826529763B4A}" type="parTrans" cxnId="{02D27C40-0FDD-413E-80DF-7AAB6DFC0D5F}">
      <dgm:prSet/>
      <dgm:spPr/>
      <dgm:t>
        <a:bodyPr/>
        <a:lstStyle/>
        <a:p>
          <a:pPr algn="ctr"/>
          <a:endParaRPr lang="en-US">
            <a:latin typeface="Arial Narrow" panose="020B0606020202030204" pitchFamily="34" charset="0"/>
          </a:endParaRPr>
        </a:p>
      </dgm:t>
    </dgm:pt>
    <dgm:pt modelId="{663117D9-C3EC-4B3B-9AE0-4299645E7AA7}" type="sibTrans" cxnId="{02D27C40-0FDD-413E-80DF-7AAB6DFC0D5F}">
      <dgm:prSet/>
      <dgm:spPr/>
      <dgm:t>
        <a:bodyPr/>
        <a:lstStyle/>
        <a:p>
          <a:pPr algn="ctr"/>
          <a:endParaRPr lang="en-US">
            <a:latin typeface="Arial Narrow" panose="020B0606020202030204" pitchFamily="34" charset="0"/>
          </a:endParaRPr>
        </a:p>
      </dgm:t>
    </dgm:pt>
    <dgm:pt modelId="{EB2A5547-EA1E-EC4D-8FDD-003CAEF7B271}">
      <dgm:prSet/>
      <dgm:spPr/>
      <dgm:t>
        <a:bodyPr/>
        <a:lstStyle/>
        <a:p>
          <a:pPr algn="ctr"/>
          <a:r>
            <a:rPr lang="en-GB" b="1" i="0" dirty="0">
              <a:latin typeface="Arial Narrow" panose="020B0606020202030204" pitchFamily="34" charset="0"/>
            </a:rPr>
            <a:t>Comprehensive Migration Management Strategy (COMMIST) (Tanzania)</a:t>
          </a:r>
          <a:endParaRPr lang="en-US" b="1" i="0" dirty="0">
            <a:latin typeface="Arial Narrow" panose="020B0606020202030204" pitchFamily="34" charset="0"/>
          </a:endParaRPr>
        </a:p>
      </dgm:t>
    </dgm:pt>
    <dgm:pt modelId="{6A8A24C4-B787-3B4D-876F-0994B602C14A}" type="parTrans" cxnId="{88C59064-9B97-CF4C-BC8F-3688B474E21C}">
      <dgm:prSet/>
      <dgm:spPr/>
      <dgm:t>
        <a:bodyPr/>
        <a:lstStyle/>
        <a:p>
          <a:pPr algn="ctr"/>
          <a:endParaRPr lang="en-GB">
            <a:latin typeface="Arial Narrow" panose="020B0606020202030204" pitchFamily="34" charset="0"/>
          </a:endParaRPr>
        </a:p>
      </dgm:t>
    </dgm:pt>
    <dgm:pt modelId="{09482ADB-5317-214B-B2E1-3DCE5E7499C2}" type="sibTrans" cxnId="{88C59064-9B97-CF4C-BC8F-3688B474E21C}">
      <dgm:prSet/>
      <dgm:spPr/>
      <dgm:t>
        <a:bodyPr/>
        <a:lstStyle/>
        <a:p>
          <a:pPr algn="ctr"/>
          <a:endParaRPr lang="en-GB">
            <a:latin typeface="Arial Narrow" panose="020B0606020202030204" pitchFamily="34" charset="0"/>
          </a:endParaRPr>
        </a:p>
      </dgm:t>
    </dgm:pt>
    <dgm:pt modelId="{69E6F25D-427C-9042-B662-71E15C5B3940}">
      <dgm:prSet/>
      <dgm:spPr/>
      <dgm:t>
        <a:bodyPr/>
        <a:lstStyle/>
        <a:p>
          <a:pPr algn="ctr">
            <a:defRPr b="1"/>
          </a:pPr>
          <a:r>
            <a:rPr lang="en-US" b="1" i="0" dirty="0">
              <a:latin typeface="Arial Narrow" panose="020B0606020202030204" pitchFamily="34" charset="0"/>
            </a:rPr>
            <a:t>2014 - 2016</a:t>
          </a:r>
        </a:p>
      </dgm:t>
    </dgm:pt>
    <dgm:pt modelId="{CAD5FEB3-F7A8-E942-88AD-CDA16BEDE13E}" type="parTrans" cxnId="{32396356-E1DE-8141-8F32-CC3FEE799D6C}">
      <dgm:prSet/>
      <dgm:spPr/>
      <dgm:t>
        <a:bodyPr/>
        <a:lstStyle/>
        <a:p>
          <a:pPr algn="ctr"/>
          <a:endParaRPr lang="en-GB">
            <a:latin typeface="Arial Narrow" panose="020B0606020202030204" pitchFamily="34" charset="0"/>
          </a:endParaRPr>
        </a:p>
      </dgm:t>
    </dgm:pt>
    <dgm:pt modelId="{196BC975-9376-8A49-A30C-69C7A11D056B}" type="sibTrans" cxnId="{32396356-E1DE-8141-8F32-CC3FEE799D6C}">
      <dgm:prSet/>
      <dgm:spPr/>
      <dgm:t>
        <a:bodyPr/>
        <a:lstStyle/>
        <a:p>
          <a:pPr algn="ctr"/>
          <a:endParaRPr lang="en-GB">
            <a:latin typeface="Arial Narrow" panose="020B0606020202030204" pitchFamily="34" charset="0"/>
          </a:endParaRPr>
        </a:p>
      </dgm:t>
    </dgm:pt>
    <dgm:pt modelId="{D98EB78E-79FB-5D4A-8D4E-EAFF38CC93CA}">
      <dgm:prSet/>
      <dgm:spPr/>
      <dgm:t>
        <a:bodyPr/>
        <a:lstStyle/>
        <a:p>
          <a:pPr algn="ctr">
            <a:defRPr b="1"/>
          </a:pPr>
          <a:r>
            <a:rPr lang="en-US" b="1" i="0" dirty="0">
              <a:latin typeface="Arial Narrow" panose="020B0606020202030204" pitchFamily="34" charset="0"/>
            </a:rPr>
            <a:t>2017 - 2019</a:t>
          </a:r>
          <a:endParaRPr lang="en-US" dirty="0">
            <a:latin typeface="Arial Narrow" panose="020B0606020202030204" pitchFamily="34" charset="0"/>
          </a:endParaRPr>
        </a:p>
      </dgm:t>
    </dgm:pt>
    <dgm:pt modelId="{71C940F1-8C17-844D-B124-7951AD58DF98}" type="parTrans" cxnId="{DB7B27C6-2D95-7B49-9481-0F1E2B050C82}">
      <dgm:prSet/>
      <dgm:spPr/>
      <dgm:t>
        <a:bodyPr/>
        <a:lstStyle/>
        <a:p>
          <a:pPr algn="ctr"/>
          <a:endParaRPr lang="en-GB">
            <a:latin typeface="Arial Narrow" panose="020B0606020202030204" pitchFamily="34" charset="0"/>
          </a:endParaRPr>
        </a:p>
      </dgm:t>
    </dgm:pt>
    <dgm:pt modelId="{D5C512E7-D5B4-0D48-88BA-82E2717E1FDE}" type="sibTrans" cxnId="{DB7B27C6-2D95-7B49-9481-0F1E2B050C82}">
      <dgm:prSet/>
      <dgm:spPr/>
      <dgm:t>
        <a:bodyPr/>
        <a:lstStyle/>
        <a:p>
          <a:pPr algn="ctr"/>
          <a:endParaRPr lang="en-GB">
            <a:latin typeface="Arial Narrow" panose="020B0606020202030204" pitchFamily="34" charset="0"/>
          </a:endParaRPr>
        </a:p>
      </dgm:t>
    </dgm:pt>
    <dgm:pt modelId="{1CCF9DE1-029E-6846-8ABB-D40499F013CB}">
      <dgm:prSet/>
      <dgm:spPr/>
      <dgm:t>
        <a:bodyPr/>
        <a:lstStyle/>
        <a:p>
          <a:pPr algn="ctr">
            <a:defRPr b="1"/>
          </a:pPr>
          <a:r>
            <a:rPr lang="en-US" b="1" i="0" dirty="0">
              <a:latin typeface="Arial Narrow" panose="020B0606020202030204" pitchFamily="34" charset="0"/>
            </a:rPr>
            <a:t>2018 - 2022</a:t>
          </a:r>
        </a:p>
      </dgm:t>
    </dgm:pt>
    <dgm:pt modelId="{1428685A-59D9-D047-B4DB-238A703532EA}" type="parTrans" cxnId="{4F10BBEF-8378-1F44-BB7F-FCE4AC6FCB94}">
      <dgm:prSet/>
      <dgm:spPr/>
      <dgm:t>
        <a:bodyPr/>
        <a:lstStyle/>
        <a:p>
          <a:pPr algn="ctr"/>
          <a:endParaRPr lang="en-GB">
            <a:latin typeface="Arial Narrow" panose="020B0606020202030204" pitchFamily="34" charset="0"/>
          </a:endParaRPr>
        </a:p>
      </dgm:t>
    </dgm:pt>
    <dgm:pt modelId="{221E86C3-94FD-9743-9CEA-32AC2F85077A}" type="sibTrans" cxnId="{4F10BBEF-8378-1F44-BB7F-FCE4AC6FCB94}">
      <dgm:prSet/>
      <dgm:spPr/>
      <dgm:t>
        <a:bodyPr/>
        <a:lstStyle/>
        <a:p>
          <a:pPr algn="ctr"/>
          <a:endParaRPr lang="en-GB">
            <a:latin typeface="Arial Narrow" panose="020B0606020202030204" pitchFamily="34" charset="0"/>
          </a:endParaRPr>
        </a:p>
      </dgm:t>
    </dgm:pt>
    <dgm:pt modelId="{B8C16233-3675-D84E-AB69-65AA0412E28A}">
      <dgm:prSet/>
      <dgm:spPr/>
      <dgm:t>
        <a:bodyPr/>
        <a:lstStyle/>
        <a:p>
          <a:pPr algn="ctr"/>
          <a:r>
            <a:rPr lang="en-US" b="1" i="0" dirty="0">
              <a:latin typeface="Arial Narrow" panose="020B0606020202030204" pitchFamily="34" charset="0"/>
            </a:rPr>
            <a:t>Better Migration Management </a:t>
          </a:r>
          <a:r>
            <a:rPr lang="en-US" b="1" i="0" dirty="0" err="1">
              <a:latin typeface="Arial Narrow" panose="020B0606020202030204" pitchFamily="34" charset="0"/>
            </a:rPr>
            <a:t>Programme</a:t>
          </a:r>
          <a:r>
            <a:rPr lang="en-US" b="1" i="0" dirty="0">
              <a:latin typeface="Arial Narrow" panose="020B0606020202030204" pitchFamily="34" charset="0"/>
            </a:rPr>
            <a:t> (</a:t>
          </a:r>
          <a:r>
            <a:rPr lang="en-US" b="1" i="0" dirty="0" err="1">
              <a:latin typeface="Arial Narrow" panose="020B0606020202030204" pitchFamily="34" charset="0"/>
            </a:rPr>
            <a:t>EHoA</a:t>
          </a:r>
          <a:r>
            <a:rPr lang="en-US" b="1" i="0" dirty="0">
              <a:latin typeface="Arial Narrow" panose="020B0606020202030204" pitchFamily="34" charset="0"/>
            </a:rPr>
            <a:t>)</a:t>
          </a:r>
        </a:p>
      </dgm:t>
    </dgm:pt>
    <dgm:pt modelId="{E7166A3B-F308-FB48-A466-3343297FEE2D}" type="parTrans" cxnId="{0C9BBDE1-F47A-7D41-83B9-BE394F3F6B11}">
      <dgm:prSet/>
      <dgm:spPr/>
      <dgm:t>
        <a:bodyPr/>
        <a:lstStyle/>
        <a:p>
          <a:pPr algn="ctr"/>
          <a:endParaRPr lang="en-GB">
            <a:latin typeface="Arial Narrow" panose="020B0606020202030204" pitchFamily="34" charset="0"/>
          </a:endParaRPr>
        </a:p>
      </dgm:t>
    </dgm:pt>
    <dgm:pt modelId="{0D5D426A-8E8B-C84C-B70F-6A1744AFE074}" type="sibTrans" cxnId="{0C9BBDE1-F47A-7D41-83B9-BE394F3F6B11}">
      <dgm:prSet/>
      <dgm:spPr/>
      <dgm:t>
        <a:bodyPr/>
        <a:lstStyle/>
        <a:p>
          <a:pPr algn="ctr"/>
          <a:endParaRPr lang="en-GB">
            <a:latin typeface="Arial Narrow" panose="020B0606020202030204" pitchFamily="34" charset="0"/>
          </a:endParaRPr>
        </a:p>
      </dgm:t>
    </dgm:pt>
    <dgm:pt modelId="{8F0B372C-C672-D54A-A1FB-F0A6923640A2}">
      <dgm:prSet/>
      <dgm:spPr/>
      <dgm:t>
        <a:bodyPr/>
        <a:lstStyle/>
        <a:p>
          <a:pPr algn="ctr">
            <a:defRPr b="1"/>
          </a:pPr>
          <a:r>
            <a:rPr lang="en-US" b="1" i="0" dirty="0">
              <a:latin typeface="Arial Narrow" panose="020B0606020202030204" pitchFamily="34" charset="0"/>
            </a:rPr>
            <a:t>2019 - 2020</a:t>
          </a:r>
        </a:p>
      </dgm:t>
    </dgm:pt>
    <dgm:pt modelId="{05EB67BC-91F5-4C42-B8DA-7E120CA40D35}" type="parTrans" cxnId="{A6D7BB73-B00C-C146-A6E9-822DB7D357F9}">
      <dgm:prSet/>
      <dgm:spPr/>
      <dgm:t>
        <a:bodyPr/>
        <a:lstStyle/>
        <a:p>
          <a:pPr algn="ctr"/>
          <a:endParaRPr lang="en-GB">
            <a:latin typeface="Arial Narrow" panose="020B0606020202030204" pitchFamily="34" charset="0"/>
          </a:endParaRPr>
        </a:p>
      </dgm:t>
    </dgm:pt>
    <dgm:pt modelId="{A35A6284-C7D7-BB4B-A218-AFA6588F6896}" type="sibTrans" cxnId="{A6D7BB73-B00C-C146-A6E9-822DB7D357F9}">
      <dgm:prSet/>
      <dgm:spPr/>
      <dgm:t>
        <a:bodyPr/>
        <a:lstStyle/>
        <a:p>
          <a:pPr algn="ctr"/>
          <a:endParaRPr lang="en-GB">
            <a:latin typeface="Arial Narrow" panose="020B0606020202030204" pitchFamily="34" charset="0"/>
          </a:endParaRPr>
        </a:p>
      </dgm:t>
    </dgm:pt>
    <dgm:pt modelId="{BCC7E2D1-C71A-EB4D-B0CA-3E11DAD2130C}">
      <dgm:prSet/>
      <dgm:spPr/>
      <dgm:t>
        <a:bodyPr/>
        <a:lstStyle/>
        <a:p>
          <a:pPr algn="ctr"/>
          <a:r>
            <a:rPr lang="en-US" b="1" i="0" dirty="0">
              <a:latin typeface="Arial Narrow" panose="020B0606020202030204" pitchFamily="34" charset="0"/>
            </a:rPr>
            <a:t>Initiative for </a:t>
          </a:r>
          <a:r>
            <a:rPr lang="en-US" b="1" i="0" dirty="0" err="1">
              <a:latin typeface="Arial Narrow" panose="020B0606020202030204" pitchFamily="34" charset="0"/>
            </a:rPr>
            <a:t>Labour</a:t>
          </a:r>
          <a:r>
            <a:rPr lang="en-US" b="1" i="0" dirty="0">
              <a:latin typeface="Arial Narrow" panose="020B0606020202030204" pitchFamily="34" charset="0"/>
            </a:rPr>
            <a:t> Migration Employment and Reintegration in Nigeria and Ghana (LMER)</a:t>
          </a:r>
        </a:p>
      </dgm:t>
    </dgm:pt>
    <dgm:pt modelId="{89FEC253-2A12-6945-8B8E-DB57E2A65AD1}" type="parTrans" cxnId="{787CD4ED-7BF5-B94F-9267-B843C924D500}">
      <dgm:prSet/>
      <dgm:spPr/>
      <dgm:t>
        <a:bodyPr/>
        <a:lstStyle/>
        <a:p>
          <a:pPr algn="ctr"/>
          <a:endParaRPr lang="en-GB">
            <a:latin typeface="Arial Narrow" panose="020B0606020202030204" pitchFamily="34" charset="0"/>
          </a:endParaRPr>
        </a:p>
      </dgm:t>
    </dgm:pt>
    <dgm:pt modelId="{7F781629-15F2-D945-B4AD-105B8EE1AF38}" type="sibTrans" cxnId="{787CD4ED-7BF5-B94F-9267-B843C924D500}">
      <dgm:prSet/>
      <dgm:spPr/>
      <dgm:t>
        <a:bodyPr/>
        <a:lstStyle/>
        <a:p>
          <a:pPr algn="ctr"/>
          <a:endParaRPr lang="en-GB">
            <a:latin typeface="Arial Narrow" panose="020B0606020202030204" pitchFamily="34" charset="0"/>
          </a:endParaRPr>
        </a:p>
      </dgm:t>
    </dgm:pt>
    <dgm:pt modelId="{8B872874-3EAC-3442-A2F0-1192A5415E05}">
      <dgm:prSet/>
      <dgm:spPr/>
      <dgm:t>
        <a:bodyPr/>
        <a:lstStyle/>
        <a:p>
          <a:pPr algn="ctr">
            <a:defRPr b="1"/>
          </a:pPr>
          <a:r>
            <a:rPr lang="en-US" b="1" i="0" dirty="0">
              <a:latin typeface="Arial Narrow" panose="020B0606020202030204" pitchFamily="34" charset="0"/>
            </a:rPr>
            <a:t>2018 - Ongoing</a:t>
          </a:r>
        </a:p>
      </dgm:t>
    </dgm:pt>
    <dgm:pt modelId="{FE316BFC-AE85-EB4B-9810-516457159E5F}" type="parTrans" cxnId="{1C0C66EC-B9D4-B54E-8CC6-13349C2FF31C}">
      <dgm:prSet/>
      <dgm:spPr/>
      <dgm:t>
        <a:bodyPr/>
        <a:lstStyle/>
        <a:p>
          <a:pPr algn="ctr"/>
          <a:endParaRPr lang="en-GB">
            <a:latin typeface="Arial Narrow" panose="020B0606020202030204" pitchFamily="34" charset="0"/>
          </a:endParaRPr>
        </a:p>
      </dgm:t>
    </dgm:pt>
    <dgm:pt modelId="{80C9CEB7-A671-DF48-BD30-774F69848821}" type="sibTrans" cxnId="{1C0C66EC-B9D4-B54E-8CC6-13349C2FF31C}">
      <dgm:prSet/>
      <dgm:spPr/>
      <dgm:t>
        <a:bodyPr/>
        <a:lstStyle/>
        <a:p>
          <a:pPr algn="ctr"/>
          <a:endParaRPr lang="en-GB">
            <a:latin typeface="Arial Narrow" panose="020B0606020202030204" pitchFamily="34" charset="0"/>
          </a:endParaRPr>
        </a:p>
      </dgm:t>
    </dgm:pt>
    <dgm:pt modelId="{63FB4411-517E-544E-A731-9F54BDE62BD5}">
      <dgm:prSet/>
      <dgm:spPr/>
      <dgm:t>
        <a:bodyPr/>
        <a:lstStyle/>
        <a:p>
          <a:pPr algn="ctr"/>
          <a:r>
            <a:rPr lang="en-US" b="1" i="0" dirty="0">
              <a:latin typeface="Arial Narrow" panose="020B0606020202030204" pitchFamily="34" charset="0"/>
            </a:rPr>
            <a:t>Joint </a:t>
          </a:r>
          <a:r>
            <a:rPr lang="en-US" b="1" i="0" dirty="0" err="1">
              <a:latin typeface="Arial Narrow" panose="020B0606020202030204" pitchFamily="34" charset="0"/>
            </a:rPr>
            <a:t>Labour</a:t>
          </a:r>
          <a:r>
            <a:rPr lang="en-US" b="1" i="0" dirty="0">
              <a:latin typeface="Arial Narrow" panose="020B0606020202030204" pitchFamily="34" charset="0"/>
            </a:rPr>
            <a:t> Migration </a:t>
          </a:r>
          <a:r>
            <a:rPr lang="en-US" b="1" i="0" dirty="0" err="1">
              <a:latin typeface="Arial Narrow" panose="020B0606020202030204" pitchFamily="34" charset="0"/>
            </a:rPr>
            <a:t>Programme</a:t>
          </a:r>
          <a:r>
            <a:rPr lang="en-US" b="1" i="0" dirty="0">
              <a:latin typeface="Arial Narrow" panose="020B0606020202030204" pitchFamily="34" charset="0"/>
            </a:rPr>
            <a:t> (JLMP)</a:t>
          </a:r>
        </a:p>
        <a:p>
          <a:pPr algn="ctr"/>
          <a:r>
            <a:rPr lang="en-US" b="1" i="0" dirty="0">
              <a:latin typeface="Arial Narrow" panose="020B0606020202030204" pitchFamily="34" charset="0"/>
            </a:rPr>
            <a:t>Regional and National</a:t>
          </a:r>
        </a:p>
      </dgm:t>
    </dgm:pt>
    <dgm:pt modelId="{EE6CE0CE-4288-8A4A-A752-275A510255B7}" type="parTrans" cxnId="{FF75FC30-2C89-1243-A27E-8BE9B13B237C}">
      <dgm:prSet/>
      <dgm:spPr/>
      <dgm:t>
        <a:bodyPr/>
        <a:lstStyle/>
        <a:p>
          <a:pPr algn="ctr"/>
          <a:endParaRPr lang="en-GB">
            <a:latin typeface="Arial Narrow" panose="020B0606020202030204" pitchFamily="34" charset="0"/>
          </a:endParaRPr>
        </a:p>
      </dgm:t>
    </dgm:pt>
    <dgm:pt modelId="{22867842-C8E9-2149-B7BB-FD6959AB4778}" type="sibTrans" cxnId="{FF75FC30-2C89-1243-A27E-8BE9B13B237C}">
      <dgm:prSet/>
      <dgm:spPr/>
      <dgm:t>
        <a:bodyPr/>
        <a:lstStyle/>
        <a:p>
          <a:pPr algn="ctr"/>
          <a:endParaRPr lang="en-GB">
            <a:latin typeface="Arial Narrow" panose="020B0606020202030204" pitchFamily="34" charset="0"/>
          </a:endParaRPr>
        </a:p>
      </dgm:t>
    </dgm:pt>
    <dgm:pt modelId="{E3C2E32C-846A-DC4A-A4CE-C7A87849DB4B}" type="pres">
      <dgm:prSet presAssocID="{0BD80187-4A46-48C4-B6E5-AAFBDFE1A0B3}" presName="root" presStyleCnt="0">
        <dgm:presLayoutVars>
          <dgm:chMax/>
          <dgm:chPref/>
          <dgm:animLvl val="lvl"/>
        </dgm:presLayoutVars>
      </dgm:prSet>
      <dgm:spPr/>
    </dgm:pt>
    <dgm:pt modelId="{CD76C447-2A13-1A44-86C0-2E770018EBB9}" type="pres">
      <dgm:prSet presAssocID="{0BD80187-4A46-48C4-B6E5-AAFBDFE1A0B3}" presName="divider" presStyleLbl="fgAcc1" presStyleIdx="0" presStyleCnt="1"/>
      <dgm:spPr/>
    </dgm:pt>
    <dgm:pt modelId="{1694D9C3-55D4-A244-8397-51760E04F798}" type="pres">
      <dgm:prSet presAssocID="{0BD80187-4A46-48C4-B6E5-AAFBDFE1A0B3}" presName="nodes" presStyleCnt="0">
        <dgm:presLayoutVars>
          <dgm:chMax/>
          <dgm:chPref/>
          <dgm:animLvl val="lvl"/>
        </dgm:presLayoutVars>
      </dgm:prSet>
      <dgm:spPr/>
    </dgm:pt>
    <dgm:pt modelId="{F31D6864-C554-024D-B40A-0846E5DE8568}" type="pres">
      <dgm:prSet presAssocID="{69E6F25D-427C-9042-B662-71E15C5B3940}" presName="composite" presStyleCnt="0"/>
      <dgm:spPr/>
    </dgm:pt>
    <dgm:pt modelId="{6609483C-1B0A-D545-8E50-5A9A60BDCC0D}" type="pres">
      <dgm:prSet presAssocID="{69E6F25D-427C-9042-B662-71E15C5B3940}" presName="L1TextContainer" presStyleLbl="alignNode1" presStyleIdx="0" presStyleCnt="6">
        <dgm:presLayoutVars>
          <dgm:chMax val="1"/>
          <dgm:chPref val="1"/>
          <dgm:bulletEnabled val="1"/>
        </dgm:presLayoutVars>
      </dgm:prSet>
      <dgm:spPr/>
    </dgm:pt>
    <dgm:pt modelId="{7A72811A-6A81-1247-B5AA-A576E5F72312}" type="pres">
      <dgm:prSet presAssocID="{69E6F25D-427C-9042-B662-71E15C5B3940}" presName="L2TextContainerWrapper" presStyleCnt="0">
        <dgm:presLayoutVars>
          <dgm:bulletEnabled val="1"/>
        </dgm:presLayoutVars>
      </dgm:prSet>
      <dgm:spPr/>
    </dgm:pt>
    <dgm:pt modelId="{DC49C091-228A-5746-BF11-95DB80FDFA01}" type="pres">
      <dgm:prSet presAssocID="{69E6F25D-427C-9042-B662-71E15C5B3940}" presName="L2TextContainer" presStyleLbl="bgAccFollowNode1" presStyleIdx="0" presStyleCnt="6"/>
      <dgm:spPr/>
    </dgm:pt>
    <dgm:pt modelId="{610512EA-2140-4D4E-BC6C-CAC3419B266D}" type="pres">
      <dgm:prSet presAssocID="{69E6F25D-427C-9042-B662-71E15C5B3940}" presName="FlexibleEmptyPlaceHolder" presStyleCnt="0"/>
      <dgm:spPr/>
    </dgm:pt>
    <dgm:pt modelId="{2F204CC6-0ED4-7449-BFD2-1B240010EBB8}" type="pres">
      <dgm:prSet presAssocID="{69E6F25D-427C-9042-B662-71E15C5B3940}" presName="ConnectLine" presStyleLbl="sibTrans1D1" presStyleIdx="0" presStyleCnt="6"/>
      <dgm:spPr/>
    </dgm:pt>
    <dgm:pt modelId="{C3866275-1856-5444-BF54-2DF7A9D51A4F}" type="pres">
      <dgm:prSet presAssocID="{69E6F25D-427C-9042-B662-71E15C5B3940}" presName="ConnectorPoint" presStyleLbl="node1" presStyleIdx="0" presStyleCnt="6"/>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DE2C39D-75C0-5E44-AC60-92C88E2BD7D8}" type="pres">
      <dgm:prSet presAssocID="{69E6F25D-427C-9042-B662-71E15C5B3940}" presName="EmptyPlaceHolder" presStyleCnt="0"/>
      <dgm:spPr/>
    </dgm:pt>
    <dgm:pt modelId="{6850EA60-3C40-5448-825A-A3FA06A5ED37}" type="pres">
      <dgm:prSet presAssocID="{196BC975-9376-8A49-A30C-69C7A11D056B}" presName="spaceBetweenRectangles" presStyleCnt="0"/>
      <dgm:spPr/>
    </dgm:pt>
    <dgm:pt modelId="{BB339AC7-387A-074A-9945-AB69DA5DA037}" type="pres">
      <dgm:prSet presAssocID="{88005918-1410-4866-B05B-2FCA08441FCB}" presName="composite" presStyleCnt="0"/>
      <dgm:spPr/>
    </dgm:pt>
    <dgm:pt modelId="{00358767-4B6A-554C-B366-97EEDBAD1C9D}" type="pres">
      <dgm:prSet presAssocID="{88005918-1410-4866-B05B-2FCA08441FCB}" presName="L1TextContainer" presStyleLbl="alignNode1" presStyleIdx="1" presStyleCnt="6">
        <dgm:presLayoutVars>
          <dgm:chMax val="1"/>
          <dgm:chPref val="1"/>
          <dgm:bulletEnabled val="1"/>
        </dgm:presLayoutVars>
      </dgm:prSet>
      <dgm:spPr/>
    </dgm:pt>
    <dgm:pt modelId="{54BB4A56-27E1-2744-99D4-0D544569048A}" type="pres">
      <dgm:prSet presAssocID="{88005918-1410-4866-B05B-2FCA08441FCB}" presName="L2TextContainerWrapper" presStyleCnt="0">
        <dgm:presLayoutVars>
          <dgm:bulletEnabled val="1"/>
        </dgm:presLayoutVars>
      </dgm:prSet>
      <dgm:spPr/>
    </dgm:pt>
    <dgm:pt modelId="{17423F10-C430-384E-8DFA-6A3D8E2D3BC6}" type="pres">
      <dgm:prSet presAssocID="{88005918-1410-4866-B05B-2FCA08441FCB}" presName="L2TextContainer" presStyleLbl="bgAccFollowNode1" presStyleIdx="1" presStyleCnt="6"/>
      <dgm:spPr/>
    </dgm:pt>
    <dgm:pt modelId="{74DD98D2-5867-174D-A1D9-AE8988095DBD}" type="pres">
      <dgm:prSet presAssocID="{88005918-1410-4866-B05B-2FCA08441FCB}" presName="FlexibleEmptyPlaceHolder" presStyleCnt="0"/>
      <dgm:spPr/>
    </dgm:pt>
    <dgm:pt modelId="{0B069EC0-CBC2-2B4A-A4F0-DAD154E4CE13}" type="pres">
      <dgm:prSet presAssocID="{88005918-1410-4866-B05B-2FCA08441FCB}" presName="ConnectLine" presStyleLbl="sibTrans1D1" presStyleIdx="1" presStyleCnt="6"/>
      <dgm:spPr/>
    </dgm:pt>
    <dgm:pt modelId="{D5D8D62A-CC06-6940-B03C-9BC48E4A38B1}" type="pres">
      <dgm:prSet presAssocID="{88005918-1410-4866-B05B-2FCA08441FCB}" presName="ConnectorPoint" presStyleLbl="node1" presStyleIdx="1" presStyleCnt="6"/>
      <dgm:spPr>
        <a:solidFill>
          <a:schemeClr val="accent5">
            <a:hueOff val="-1351709"/>
            <a:satOff val="-3484"/>
            <a:lumOff val="-2353"/>
            <a:alphaOff val="0"/>
          </a:schemeClr>
        </a:solidFill>
        <a:ln w="6350" cap="flat" cmpd="sng" algn="ctr">
          <a:solidFill>
            <a:schemeClr val="lt1">
              <a:hueOff val="0"/>
              <a:satOff val="0"/>
              <a:lumOff val="0"/>
              <a:alphaOff val="0"/>
            </a:schemeClr>
          </a:solidFill>
          <a:prstDash val="solid"/>
          <a:miter lim="800000"/>
        </a:ln>
        <a:effectLst/>
      </dgm:spPr>
    </dgm:pt>
    <dgm:pt modelId="{C157D9FC-B7F2-3C47-A4E0-32D9462FA558}" type="pres">
      <dgm:prSet presAssocID="{88005918-1410-4866-B05B-2FCA08441FCB}" presName="EmptyPlaceHolder" presStyleCnt="0"/>
      <dgm:spPr/>
    </dgm:pt>
    <dgm:pt modelId="{D036F593-2688-D842-922F-D1ADE9489918}" type="pres">
      <dgm:prSet presAssocID="{AC6F4A31-FB04-484A-91F2-9F03E3274F9E}" presName="spaceBetweenRectangles" presStyleCnt="0"/>
      <dgm:spPr/>
    </dgm:pt>
    <dgm:pt modelId="{B10E2D68-9D60-1F41-9B74-511908F305CC}" type="pres">
      <dgm:prSet presAssocID="{D98EB78E-79FB-5D4A-8D4E-EAFF38CC93CA}" presName="composite" presStyleCnt="0"/>
      <dgm:spPr/>
    </dgm:pt>
    <dgm:pt modelId="{F3F2C9CB-E224-BE4F-A22D-1F6B27BAAEEF}" type="pres">
      <dgm:prSet presAssocID="{D98EB78E-79FB-5D4A-8D4E-EAFF38CC93CA}" presName="L1TextContainer" presStyleLbl="alignNode1" presStyleIdx="2" presStyleCnt="6">
        <dgm:presLayoutVars>
          <dgm:chMax val="1"/>
          <dgm:chPref val="1"/>
          <dgm:bulletEnabled val="1"/>
        </dgm:presLayoutVars>
      </dgm:prSet>
      <dgm:spPr/>
    </dgm:pt>
    <dgm:pt modelId="{F7A79657-754E-AF49-B476-BD7F5EDE18AF}" type="pres">
      <dgm:prSet presAssocID="{D98EB78E-79FB-5D4A-8D4E-EAFF38CC93CA}" presName="L2TextContainerWrapper" presStyleCnt="0">
        <dgm:presLayoutVars>
          <dgm:bulletEnabled val="1"/>
        </dgm:presLayoutVars>
      </dgm:prSet>
      <dgm:spPr/>
    </dgm:pt>
    <dgm:pt modelId="{D9A1A91C-515B-8440-B800-36BFDFDE48A2}" type="pres">
      <dgm:prSet presAssocID="{D98EB78E-79FB-5D4A-8D4E-EAFF38CC93CA}" presName="L2TextContainer" presStyleLbl="bgAccFollowNode1" presStyleIdx="2" presStyleCnt="6"/>
      <dgm:spPr/>
    </dgm:pt>
    <dgm:pt modelId="{3C371A01-1BC9-D64B-A056-44051DD5436A}" type="pres">
      <dgm:prSet presAssocID="{D98EB78E-79FB-5D4A-8D4E-EAFF38CC93CA}" presName="FlexibleEmptyPlaceHolder" presStyleCnt="0"/>
      <dgm:spPr/>
    </dgm:pt>
    <dgm:pt modelId="{9644E29D-D4BF-6341-8FC7-A000456E1077}" type="pres">
      <dgm:prSet presAssocID="{D98EB78E-79FB-5D4A-8D4E-EAFF38CC93CA}" presName="ConnectLine" presStyleLbl="sibTrans1D1" presStyleIdx="2" presStyleCnt="6"/>
      <dgm:spPr/>
    </dgm:pt>
    <dgm:pt modelId="{31B0A27F-D18F-E840-BB60-78EE2327362D}" type="pres">
      <dgm:prSet presAssocID="{D98EB78E-79FB-5D4A-8D4E-EAFF38CC93CA}" presName="ConnectorPoint" presStyleLbl="node1" presStyleIdx="2" presStyleCnt="6"/>
      <dgm:spPr>
        <a:solidFill>
          <a:schemeClr val="accent5">
            <a:hueOff val="-2703417"/>
            <a:satOff val="-6968"/>
            <a:lumOff val="-4706"/>
            <a:alphaOff val="0"/>
          </a:schemeClr>
        </a:solidFill>
        <a:ln w="6350" cap="flat" cmpd="sng" algn="ctr">
          <a:solidFill>
            <a:schemeClr val="lt1">
              <a:hueOff val="0"/>
              <a:satOff val="0"/>
              <a:lumOff val="0"/>
              <a:alphaOff val="0"/>
            </a:schemeClr>
          </a:solidFill>
          <a:prstDash val="solid"/>
          <a:miter lim="800000"/>
        </a:ln>
        <a:effectLst/>
      </dgm:spPr>
    </dgm:pt>
    <dgm:pt modelId="{FBD849E3-1855-8446-9B8D-56F464969431}" type="pres">
      <dgm:prSet presAssocID="{D98EB78E-79FB-5D4A-8D4E-EAFF38CC93CA}" presName="EmptyPlaceHolder" presStyleCnt="0"/>
      <dgm:spPr/>
    </dgm:pt>
    <dgm:pt modelId="{682D1222-C541-0D44-A412-3D4E3904ADF8}" type="pres">
      <dgm:prSet presAssocID="{D5C512E7-D5B4-0D48-88BA-82E2717E1FDE}" presName="spaceBetweenRectangles" presStyleCnt="0"/>
      <dgm:spPr/>
    </dgm:pt>
    <dgm:pt modelId="{7AEE98CA-E5FB-F04C-B28A-6FD748D2943E}" type="pres">
      <dgm:prSet presAssocID="{1CCF9DE1-029E-6846-8ABB-D40499F013CB}" presName="composite" presStyleCnt="0"/>
      <dgm:spPr/>
    </dgm:pt>
    <dgm:pt modelId="{4DF8EACD-1A5D-B04A-BEB4-5612058EB813}" type="pres">
      <dgm:prSet presAssocID="{1CCF9DE1-029E-6846-8ABB-D40499F013CB}" presName="L1TextContainer" presStyleLbl="alignNode1" presStyleIdx="3" presStyleCnt="6">
        <dgm:presLayoutVars>
          <dgm:chMax val="1"/>
          <dgm:chPref val="1"/>
          <dgm:bulletEnabled val="1"/>
        </dgm:presLayoutVars>
      </dgm:prSet>
      <dgm:spPr/>
    </dgm:pt>
    <dgm:pt modelId="{B77CFCD5-0285-C644-9463-0C0621E4055A}" type="pres">
      <dgm:prSet presAssocID="{1CCF9DE1-029E-6846-8ABB-D40499F013CB}" presName="L2TextContainerWrapper" presStyleCnt="0">
        <dgm:presLayoutVars>
          <dgm:bulletEnabled val="1"/>
        </dgm:presLayoutVars>
      </dgm:prSet>
      <dgm:spPr/>
    </dgm:pt>
    <dgm:pt modelId="{F2C259EA-8621-2A43-881F-6C514A995F00}" type="pres">
      <dgm:prSet presAssocID="{1CCF9DE1-029E-6846-8ABB-D40499F013CB}" presName="L2TextContainer" presStyleLbl="bgAccFollowNode1" presStyleIdx="3" presStyleCnt="6"/>
      <dgm:spPr/>
    </dgm:pt>
    <dgm:pt modelId="{BB270C86-70C0-A04E-B257-D48858CC3450}" type="pres">
      <dgm:prSet presAssocID="{1CCF9DE1-029E-6846-8ABB-D40499F013CB}" presName="FlexibleEmptyPlaceHolder" presStyleCnt="0"/>
      <dgm:spPr/>
    </dgm:pt>
    <dgm:pt modelId="{A868AC07-0E89-8048-85D6-AD720CCDB389}" type="pres">
      <dgm:prSet presAssocID="{1CCF9DE1-029E-6846-8ABB-D40499F013CB}" presName="ConnectLine" presStyleLbl="sibTrans1D1" presStyleIdx="3" presStyleCnt="6"/>
      <dgm:spPr/>
    </dgm:pt>
    <dgm:pt modelId="{DE50B5C3-1168-2B40-BE8B-9BA53054EF54}" type="pres">
      <dgm:prSet presAssocID="{1CCF9DE1-029E-6846-8ABB-D40499F013CB}" presName="ConnectorPoint" presStyleLbl="node1" presStyleIdx="3" presStyleCnt="6"/>
      <dgm:spPr>
        <a:solidFill>
          <a:schemeClr val="accent5">
            <a:hueOff val="-4055126"/>
            <a:satOff val="-10451"/>
            <a:lumOff val="-7059"/>
            <a:alphaOff val="0"/>
          </a:schemeClr>
        </a:solidFill>
        <a:ln w="6350" cap="flat" cmpd="sng" algn="ctr">
          <a:solidFill>
            <a:schemeClr val="lt1">
              <a:hueOff val="0"/>
              <a:satOff val="0"/>
              <a:lumOff val="0"/>
              <a:alphaOff val="0"/>
            </a:schemeClr>
          </a:solidFill>
          <a:prstDash val="solid"/>
          <a:miter lim="800000"/>
        </a:ln>
        <a:effectLst/>
      </dgm:spPr>
    </dgm:pt>
    <dgm:pt modelId="{ECF51C04-4C0D-C04E-9EF9-7D2016A98AD5}" type="pres">
      <dgm:prSet presAssocID="{1CCF9DE1-029E-6846-8ABB-D40499F013CB}" presName="EmptyPlaceHolder" presStyleCnt="0"/>
      <dgm:spPr/>
    </dgm:pt>
    <dgm:pt modelId="{E92630E6-7BFE-F346-847A-B8E6547E9EC3}" type="pres">
      <dgm:prSet presAssocID="{221E86C3-94FD-9743-9CEA-32AC2F85077A}" presName="spaceBetweenRectangles" presStyleCnt="0"/>
      <dgm:spPr/>
    </dgm:pt>
    <dgm:pt modelId="{18AC786D-1DE8-A640-9351-AC76868391F5}" type="pres">
      <dgm:prSet presAssocID="{8B872874-3EAC-3442-A2F0-1192A5415E05}" presName="composite" presStyleCnt="0"/>
      <dgm:spPr/>
    </dgm:pt>
    <dgm:pt modelId="{F9C9FF2A-D404-1541-9A41-09009B16F6A1}" type="pres">
      <dgm:prSet presAssocID="{8B872874-3EAC-3442-A2F0-1192A5415E05}" presName="L1TextContainer" presStyleLbl="alignNode1" presStyleIdx="4" presStyleCnt="6">
        <dgm:presLayoutVars>
          <dgm:chMax val="1"/>
          <dgm:chPref val="1"/>
          <dgm:bulletEnabled val="1"/>
        </dgm:presLayoutVars>
      </dgm:prSet>
      <dgm:spPr/>
    </dgm:pt>
    <dgm:pt modelId="{8D3C8D5D-17D7-1A46-A26D-1402B2F7B7CD}" type="pres">
      <dgm:prSet presAssocID="{8B872874-3EAC-3442-A2F0-1192A5415E05}" presName="L2TextContainerWrapper" presStyleCnt="0">
        <dgm:presLayoutVars>
          <dgm:bulletEnabled val="1"/>
        </dgm:presLayoutVars>
      </dgm:prSet>
      <dgm:spPr/>
    </dgm:pt>
    <dgm:pt modelId="{30DDA4E1-8A2C-D44E-B47C-9C8022223BA3}" type="pres">
      <dgm:prSet presAssocID="{8B872874-3EAC-3442-A2F0-1192A5415E05}" presName="L2TextContainer" presStyleLbl="bgAccFollowNode1" presStyleIdx="4" presStyleCnt="6"/>
      <dgm:spPr/>
    </dgm:pt>
    <dgm:pt modelId="{1B30CD9C-0F55-C040-873D-AB530E4F8690}" type="pres">
      <dgm:prSet presAssocID="{8B872874-3EAC-3442-A2F0-1192A5415E05}" presName="FlexibleEmptyPlaceHolder" presStyleCnt="0"/>
      <dgm:spPr/>
    </dgm:pt>
    <dgm:pt modelId="{27063796-6807-114E-B769-2F7BFDC97D9E}" type="pres">
      <dgm:prSet presAssocID="{8B872874-3EAC-3442-A2F0-1192A5415E05}" presName="ConnectLine" presStyleLbl="sibTrans1D1" presStyleIdx="4" presStyleCnt="6"/>
      <dgm:spPr/>
    </dgm:pt>
    <dgm:pt modelId="{3CD670DD-A0F0-2A42-B4E9-3F5B6967F416}" type="pres">
      <dgm:prSet presAssocID="{8B872874-3EAC-3442-A2F0-1192A5415E05}" presName="ConnectorPoint" presStyleLbl="node1" presStyleIdx="4" presStyleCnt="6"/>
      <dgm:spPr>
        <a:solidFill>
          <a:schemeClr val="accent5">
            <a:hueOff val="-5406834"/>
            <a:satOff val="-13935"/>
            <a:lumOff val="-9412"/>
            <a:alphaOff val="0"/>
          </a:schemeClr>
        </a:solidFill>
        <a:ln w="6350" cap="flat" cmpd="sng" algn="ctr">
          <a:solidFill>
            <a:schemeClr val="lt1">
              <a:hueOff val="0"/>
              <a:satOff val="0"/>
              <a:lumOff val="0"/>
              <a:alphaOff val="0"/>
            </a:schemeClr>
          </a:solidFill>
          <a:prstDash val="solid"/>
          <a:miter lim="800000"/>
        </a:ln>
        <a:effectLst/>
      </dgm:spPr>
    </dgm:pt>
    <dgm:pt modelId="{8DD9F9A7-2085-D842-832D-3E366142E43D}" type="pres">
      <dgm:prSet presAssocID="{8B872874-3EAC-3442-A2F0-1192A5415E05}" presName="EmptyPlaceHolder" presStyleCnt="0"/>
      <dgm:spPr/>
    </dgm:pt>
    <dgm:pt modelId="{765FC5C4-1E4B-844D-A402-0D95F8371DCB}" type="pres">
      <dgm:prSet presAssocID="{80C9CEB7-A671-DF48-BD30-774F69848821}" presName="spaceBetweenRectangles" presStyleCnt="0"/>
      <dgm:spPr/>
    </dgm:pt>
    <dgm:pt modelId="{F7DF34A9-7C27-F941-A417-F29DCD584839}" type="pres">
      <dgm:prSet presAssocID="{8F0B372C-C672-D54A-A1FB-F0A6923640A2}" presName="composite" presStyleCnt="0"/>
      <dgm:spPr/>
    </dgm:pt>
    <dgm:pt modelId="{94BD07AF-160C-7041-BF75-FD964F3311EE}" type="pres">
      <dgm:prSet presAssocID="{8F0B372C-C672-D54A-A1FB-F0A6923640A2}" presName="L1TextContainer" presStyleLbl="alignNode1" presStyleIdx="5" presStyleCnt="6">
        <dgm:presLayoutVars>
          <dgm:chMax val="1"/>
          <dgm:chPref val="1"/>
          <dgm:bulletEnabled val="1"/>
        </dgm:presLayoutVars>
      </dgm:prSet>
      <dgm:spPr/>
    </dgm:pt>
    <dgm:pt modelId="{ED5A7FA1-3E67-EF49-857E-EBFAFD85E445}" type="pres">
      <dgm:prSet presAssocID="{8F0B372C-C672-D54A-A1FB-F0A6923640A2}" presName="L2TextContainerWrapper" presStyleCnt="0">
        <dgm:presLayoutVars>
          <dgm:bulletEnabled val="1"/>
        </dgm:presLayoutVars>
      </dgm:prSet>
      <dgm:spPr/>
    </dgm:pt>
    <dgm:pt modelId="{5DD1EBDE-77DF-3C4A-9D37-688DD469AEBD}" type="pres">
      <dgm:prSet presAssocID="{8F0B372C-C672-D54A-A1FB-F0A6923640A2}" presName="L2TextContainer" presStyleLbl="bgAccFollowNode1" presStyleIdx="5" presStyleCnt="6"/>
      <dgm:spPr/>
    </dgm:pt>
    <dgm:pt modelId="{56C13960-B856-BD49-818B-D41AAE327A00}" type="pres">
      <dgm:prSet presAssocID="{8F0B372C-C672-D54A-A1FB-F0A6923640A2}" presName="FlexibleEmptyPlaceHolder" presStyleCnt="0"/>
      <dgm:spPr/>
    </dgm:pt>
    <dgm:pt modelId="{2D97B980-8B8D-A843-8923-1B8A01F2EB4B}" type="pres">
      <dgm:prSet presAssocID="{8F0B372C-C672-D54A-A1FB-F0A6923640A2}" presName="ConnectLine" presStyleLbl="sibTrans1D1" presStyleIdx="5" presStyleCnt="6"/>
      <dgm:spPr/>
    </dgm:pt>
    <dgm:pt modelId="{0E09E3DA-A5C9-E244-986E-AAFFD270859F}" type="pres">
      <dgm:prSet presAssocID="{8F0B372C-C672-D54A-A1FB-F0A6923640A2}" presName="ConnectorPoint" presStyleLbl="node1" presStyleIdx="5" presStyleCnt="6"/>
      <dgm:spPr>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gm:spPr>
    </dgm:pt>
    <dgm:pt modelId="{7644113B-D74B-8D43-A108-78087DDC8174}" type="pres">
      <dgm:prSet presAssocID="{8F0B372C-C672-D54A-A1FB-F0A6923640A2}" presName="EmptyPlaceHolder" presStyleCnt="0"/>
      <dgm:spPr/>
    </dgm:pt>
  </dgm:ptLst>
  <dgm:cxnLst>
    <dgm:cxn modelId="{5E9B920F-C7B4-854B-AA60-3CA70DA1C86F}" type="presOf" srcId="{BCC7E2D1-C71A-EB4D-B0CA-3E11DAD2130C}" destId="{5DD1EBDE-77DF-3C4A-9D37-688DD469AEBD}" srcOrd="0" destOrd="0" presId="urn:microsoft.com/office/officeart/2017/3/layout/HorizontalLabelsTimeline"/>
    <dgm:cxn modelId="{8417DE22-8401-F240-B0D4-4AA886ECC1ED}" type="presOf" srcId="{8F0B372C-C672-D54A-A1FB-F0A6923640A2}" destId="{94BD07AF-160C-7041-BF75-FD964F3311EE}" srcOrd="0" destOrd="0" presId="urn:microsoft.com/office/officeart/2017/3/layout/HorizontalLabelsTimeline"/>
    <dgm:cxn modelId="{4BF81B28-29F6-804D-86CA-164D66040FD9}" type="presOf" srcId="{96190E79-2E7D-4198-B88C-27453867A55C}" destId="{D9A1A91C-515B-8440-B800-36BFDFDE48A2}" srcOrd="0" destOrd="0" presId="urn:microsoft.com/office/officeart/2017/3/layout/HorizontalLabelsTimeline"/>
    <dgm:cxn modelId="{FF75FC30-2C89-1243-A27E-8BE9B13B237C}" srcId="{8B872874-3EAC-3442-A2F0-1192A5415E05}" destId="{63FB4411-517E-544E-A731-9F54BDE62BD5}" srcOrd="0" destOrd="0" parTransId="{EE6CE0CE-4288-8A4A-A752-275A510255B7}" sibTransId="{22867842-C8E9-2149-B7BB-FD6959AB4778}"/>
    <dgm:cxn modelId="{02D27C40-0FDD-413E-80DF-7AAB6DFC0D5F}" srcId="{D98EB78E-79FB-5D4A-8D4E-EAFF38CC93CA}" destId="{96190E79-2E7D-4198-B88C-27453867A55C}" srcOrd="0" destOrd="0" parTransId="{9B945ADF-7EF6-4601-A225-826529763B4A}" sibTransId="{663117D9-C3EC-4B3B-9AE0-4299645E7AA7}"/>
    <dgm:cxn modelId="{32396356-E1DE-8141-8F32-CC3FEE799D6C}" srcId="{0BD80187-4A46-48C4-B6E5-AAFBDFE1A0B3}" destId="{69E6F25D-427C-9042-B662-71E15C5B3940}" srcOrd="0" destOrd="0" parTransId="{CAD5FEB3-F7A8-E942-88AD-CDA16BEDE13E}" sibTransId="{196BC975-9376-8A49-A30C-69C7A11D056B}"/>
    <dgm:cxn modelId="{88C59064-9B97-CF4C-BC8F-3688B474E21C}" srcId="{69E6F25D-427C-9042-B662-71E15C5B3940}" destId="{EB2A5547-EA1E-EC4D-8FDD-003CAEF7B271}" srcOrd="0" destOrd="0" parTransId="{6A8A24C4-B787-3B4D-876F-0994B602C14A}" sibTransId="{09482ADB-5317-214B-B2E1-3DCE5E7499C2}"/>
    <dgm:cxn modelId="{85610F6C-22AB-E345-A8A1-A1C76F643E9F}" type="presOf" srcId="{69E6F25D-427C-9042-B662-71E15C5B3940}" destId="{6609483C-1B0A-D545-8E50-5A9A60BDCC0D}" srcOrd="0" destOrd="0" presId="urn:microsoft.com/office/officeart/2017/3/layout/HorizontalLabelsTimeline"/>
    <dgm:cxn modelId="{A6D7BB73-B00C-C146-A6E9-822DB7D357F9}" srcId="{0BD80187-4A46-48C4-B6E5-AAFBDFE1A0B3}" destId="{8F0B372C-C672-D54A-A1FB-F0A6923640A2}" srcOrd="5" destOrd="0" parTransId="{05EB67BC-91F5-4C42-B8DA-7E120CA40D35}" sibTransId="{A35A6284-C7D7-BB4B-A218-AFA6588F6896}"/>
    <dgm:cxn modelId="{254EDF98-5324-3844-B9A5-623A9C7F0ADA}" type="presOf" srcId="{8B872874-3EAC-3442-A2F0-1192A5415E05}" destId="{F9C9FF2A-D404-1541-9A41-09009B16F6A1}" srcOrd="0" destOrd="0" presId="urn:microsoft.com/office/officeart/2017/3/layout/HorizontalLabelsTimeline"/>
    <dgm:cxn modelId="{5454D3A0-E1FD-994D-B224-3C530E206423}" type="presOf" srcId="{1CCF9DE1-029E-6846-8ABB-D40499F013CB}" destId="{4DF8EACD-1A5D-B04A-BEB4-5612058EB813}" srcOrd="0" destOrd="0" presId="urn:microsoft.com/office/officeart/2017/3/layout/HorizontalLabelsTimeline"/>
    <dgm:cxn modelId="{99B0CCA2-2B7E-4D2F-85EA-352FC9FDE751}" srcId="{0BD80187-4A46-48C4-B6E5-AAFBDFE1A0B3}" destId="{88005918-1410-4866-B05B-2FCA08441FCB}" srcOrd="1" destOrd="0" parTransId="{ACCC0193-EB14-4978-82D8-4980CCB77079}" sibTransId="{AC6F4A31-FB04-484A-91F2-9F03E3274F9E}"/>
    <dgm:cxn modelId="{319F7CA7-7DF4-5248-8CF9-422BF423778F}" type="presOf" srcId="{D98EB78E-79FB-5D4A-8D4E-EAFF38CC93CA}" destId="{F3F2C9CB-E224-BE4F-A22D-1F6B27BAAEEF}" srcOrd="0" destOrd="0" presId="urn:microsoft.com/office/officeart/2017/3/layout/HorizontalLabelsTimeline"/>
    <dgm:cxn modelId="{CC32D6AB-4542-A247-9A23-62A690B87974}" type="presOf" srcId="{88005918-1410-4866-B05B-2FCA08441FCB}" destId="{00358767-4B6A-554C-B366-97EEDBAD1C9D}" srcOrd="0" destOrd="0" presId="urn:microsoft.com/office/officeart/2017/3/layout/HorizontalLabelsTimeline"/>
    <dgm:cxn modelId="{8CFA12BB-C666-0346-885E-A975EB4F3F40}" type="presOf" srcId="{0BD80187-4A46-48C4-B6E5-AAFBDFE1A0B3}" destId="{E3C2E32C-846A-DC4A-A4CE-C7A87849DB4B}" srcOrd="0" destOrd="0" presId="urn:microsoft.com/office/officeart/2017/3/layout/HorizontalLabelsTimeline"/>
    <dgm:cxn modelId="{DB7B27C6-2D95-7B49-9481-0F1E2B050C82}" srcId="{0BD80187-4A46-48C4-B6E5-AAFBDFE1A0B3}" destId="{D98EB78E-79FB-5D4A-8D4E-EAFF38CC93CA}" srcOrd="2" destOrd="0" parTransId="{71C940F1-8C17-844D-B124-7951AD58DF98}" sibTransId="{D5C512E7-D5B4-0D48-88BA-82E2717E1FDE}"/>
    <dgm:cxn modelId="{229399C6-A4E8-C840-AA79-54C273730A0E}" type="presOf" srcId="{EB2A5547-EA1E-EC4D-8FDD-003CAEF7B271}" destId="{DC49C091-228A-5746-BF11-95DB80FDFA01}" srcOrd="0" destOrd="0" presId="urn:microsoft.com/office/officeart/2017/3/layout/HorizontalLabelsTimeline"/>
    <dgm:cxn modelId="{B1163AD6-1DEC-9E42-B293-7F761D7B0CB1}" type="presOf" srcId="{63FB4411-517E-544E-A731-9F54BDE62BD5}" destId="{30DDA4E1-8A2C-D44E-B47C-9C8022223BA3}" srcOrd="0" destOrd="0" presId="urn:microsoft.com/office/officeart/2017/3/layout/HorizontalLabelsTimeline"/>
    <dgm:cxn modelId="{0C9BBDE1-F47A-7D41-83B9-BE394F3F6B11}" srcId="{1CCF9DE1-029E-6846-8ABB-D40499F013CB}" destId="{B8C16233-3675-D84E-AB69-65AA0412E28A}" srcOrd="0" destOrd="0" parTransId="{E7166A3B-F308-FB48-A466-3343297FEE2D}" sibTransId="{0D5D426A-8E8B-C84C-B70F-6A1744AFE074}"/>
    <dgm:cxn modelId="{4A6AB0E8-ED88-D54A-A01B-8D84CBC5DDE0}" type="presOf" srcId="{B8C16233-3675-D84E-AB69-65AA0412E28A}" destId="{F2C259EA-8621-2A43-881F-6C514A995F00}" srcOrd="0" destOrd="0" presId="urn:microsoft.com/office/officeart/2017/3/layout/HorizontalLabelsTimeline"/>
    <dgm:cxn modelId="{C23004E9-133F-459D-AEDC-E0F92E3AEFB1}" srcId="{88005918-1410-4866-B05B-2FCA08441FCB}" destId="{84407762-7465-4090-A440-52F0BFCE00D4}" srcOrd="0" destOrd="0" parTransId="{C3E73630-91EE-45EF-B263-82AE360663B7}" sibTransId="{15FDFD15-5930-4AAB-8171-A9F5F91B771F}"/>
    <dgm:cxn modelId="{1C0C66EC-B9D4-B54E-8CC6-13349C2FF31C}" srcId="{0BD80187-4A46-48C4-B6E5-AAFBDFE1A0B3}" destId="{8B872874-3EAC-3442-A2F0-1192A5415E05}" srcOrd="4" destOrd="0" parTransId="{FE316BFC-AE85-EB4B-9810-516457159E5F}" sibTransId="{80C9CEB7-A671-DF48-BD30-774F69848821}"/>
    <dgm:cxn modelId="{787CD4ED-7BF5-B94F-9267-B843C924D500}" srcId="{8F0B372C-C672-D54A-A1FB-F0A6923640A2}" destId="{BCC7E2D1-C71A-EB4D-B0CA-3E11DAD2130C}" srcOrd="0" destOrd="0" parTransId="{89FEC253-2A12-6945-8B8E-DB57E2A65AD1}" sibTransId="{7F781629-15F2-D945-B4AD-105B8EE1AF38}"/>
    <dgm:cxn modelId="{4F10BBEF-8378-1F44-BB7F-FCE4AC6FCB94}" srcId="{0BD80187-4A46-48C4-B6E5-AAFBDFE1A0B3}" destId="{1CCF9DE1-029E-6846-8ABB-D40499F013CB}" srcOrd="3" destOrd="0" parTransId="{1428685A-59D9-D047-B4DB-238A703532EA}" sibTransId="{221E86C3-94FD-9743-9CEA-32AC2F85077A}"/>
    <dgm:cxn modelId="{BCF5EAF4-612C-AD41-8130-711E41707262}" type="presOf" srcId="{84407762-7465-4090-A440-52F0BFCE00D4}" destId="{17423F10-C430-384E-8DFA-6A3D8E2D3BC6}" srcOrd="0" destOrd="0" presId="urn:microsoft.com/office/officeart/2017/3/layout/HorizontalLabelsTimeline"/>
    <dgm:cxn modelId="{B61BC126-8F78-F44D-842C-79FE524321F0}" type="presParOf" srcId="{E3C2E32C-846A-DC4A-A4CE-C7A87849DB4B}" destId="{CD76C447-2A13-1A44-86C0-2E770018EBB9}" srcOrd="0" destOrd="0" presId="urn:microsoft.com/office/officeart/2017/3/layout/HorizontalLabelsTimeline"/>
    <dgm:cxn modelId="{811F1864-378C-6449-A0C6-3ED3FDB6D94D}" type="presParOf" srcId="{E3C2E32C-846A-DC4A-A4CE-C7A87849DB4B}" destId="{1694D9C3-55D4-A244-8397-51760E04F798}" srcOrd="1" destOrd="0" presId="urn:microsoft.com/office/officeart/2017/3/layout/HorizontalLabelsTimeline"/>
    <dgm:cxn modelId="{9F465FD6-6A65-C544-9DB8-4D060E3E7D83}" type="presParOf" srcId="{1694D9C3-55D4-A244-8397-51760E04F798}" destId="{F31D6864-C554-024D-B40A-0846E5DE8568}" srcOrd="0" destOrd="0" presId="urn:microsoft.com/office/officeart/2017/3/layout/HorizontalLabelsTimeline"/>
    <dgm:cxn modelId="{28A1F931-A10C-4745-95DF-EF87D89CB683}" type="presParOf" srcId="{F31D6864-C554-024D-B40A-0846E5DE8568}" destId="{6609483C-1B0A-D545-8E50-5A9A60BDCC0D}" srcOrd="0" destOrd="0" presId="urn:microsoft.com/office/officeart/2017/3/layout/HorizontalLabelsTimeline"/>
    <dgm:cxn modelId="{EA92D7BA-E418-3142-AA17-CF2DFE7AAB3D}" type="presParOf" srcId="{F31D6864-C554-024D-B40A-0846E5DE8568}" destId="{7A72811A-6A81-1247-B5AA-A576E5F72312}" srcOrd="1" destOrd="0" presId="urn:microsoft.com/office/officeart/2017/3/layout/HorizontalLabelsTimeline"/>
    <dgm:cxn modelId="{6A9B888D-24A8-E642-BD39-1F128F75A064}" type="presParOf" srcId="{7A72811A-6A81-1247-B5AA-A576E5F72312}" destId="{DC49C091-228A-5746-BF11-95DB80FDFA01}" srcOrd="0" destOrd="0" presId="urn:microsoft.com/office/officeart/2017/3/layout/HorizontalLabelsTimeline"/>
    <dgm:cxn modelId="{5FFA5481-D131-0143-8D67-DC961A1C2F04}" type="presParOf" srcId="{7A72811A-6A81-1247-B5AA-A576E5F72312}" destId="{610512EA-2140-4D4E-BC6C-CAC3419B266D}" srcOrd="1" destOrd="0" presId="urn:microsoft.com/office/officeart/2017/3/layout/HorizontalLabelsTimeline"/>
    <dgm:cxn modelId="{6100F7C8-B308-0942-94FE-7CC565531702}" type="presParOf" srcId="{F31D6864-C554-024D-B40A-0846E5DE8568}" destId="{2F204CC6-0ED4-7449-BFD2-1B240010EBB8}" srcOrd="2" destOrd="0" presId="urn:microsoft.com/office/officeart/2017/3/layout/HorizontalLabelsTimeline"/>
    <dgm:cxn modelId="{466863DB-AC65-1348-8192-22E55E9082DA}" type="presParOf" srcId="{F31D6864-C554-024D-B40A-0846E5DE8568}" destId="{C3866275-1856-5444-BF54-2DF7A9D51A4F}" srcOrd="3" destOrd="0" presId="urn:microsoft.com/office/officeart/2017/3/layout/HorizontalLabelsTimeline"/>
    <dgm:cxn modelId="{956D4128-EF84-D042-85B5-883B4D05284F}" type="presParOf" srcId="{F31D6864-C554-024D-B40A-0846E5DE8568}" destId="{5DE2C39D-75C0-5E44-AC60-92C88E2BD7D8}" srcOrd="4" destOrd="0" presId="urn:microsoft.com/office/officeart/2017/3/layout/HorizontalLabelsTimeline"/>
    <dgm:cxn modelId="{0A9AFE7E-41D1-8346-A1FE-7CE084605D7E}" type="presParOf" srcId="{1694D9C3-55D4-A244-8397-51760E04F798}" destId="{6850EA60-3C40-5448-825A-A3FA06A5ED37}" srcOrd="1" destOrd="0" presId="urn:microsoft.com/office/officeart/2017/3/layout/HorizontalLabelsTimeline"/>
    <dgm:cxn modelId="{C379CFCE-4DD0-EA4C-8A26-EC60741F5EFF}" type="presParOf" srcId="{1694D9C3-55D4-A244-8397-51760E04F798}" destId="{BB339AC7-387A-074A-9945-AB69DA5DA037}" srcOrd="2" destOrd="0" presId="urn:microsoft.com/office/officeart/2017/3/layout/HorizontalLabelsTimeline"/>
    <dgm:cxn modelId="{E2E80B9D-C22C-E94A-B88F-94A184E802A3}" type="presParOf" srcId="{BB339AC7-387A-074A-9945-AB69DA5DA037}" destId="{00358767-4B6A-554C-B366-97EEDBAD1C9D}" srcOrd="0" destOrd="0" presId="urn:microsoft.com/office/officeart/2017/3/layout/HorizontalLabelsTimeline"/>
    <dgm:cxn modelId="{5E7FCB32-623F-E146-BAE2-057D97FF2B12}" type="presParOf" srcId="{BB339AC7-387A-074A-9945-AB69DA5DA037}" destId="{54BB4A56-27E1-2744-99D4-0D544569048A}" srcOrd="1" destOrd="0" presId="urn:microsoft.com/office/officeart/2017/3/layout/HorizontalLabelsTimeline"/>
    <dgm:cxn modelId="{1E6EFB93-25FA-6347-9328-D513C4E2BB2D}" type="presParOf" srcId="{54BB4A56-27E1-2744-99D4-0D544569048A}" destId="{17423F10-C430-384E-8DFA-6A3D8E2D3BC6}" srcOrd="0" destOrd="0" presId="urn:microsoft.com/office/officeart/2017/3/layout/HorizontalLabelsTimeline"/>
    <dgm:cxn modelId="{7C660129-0E8E-824A-988C-0EB88204908F}" type="presParOf" srcId="{54BB4A56-27E1-2744-99D4-0D544569048A}" destId="{74DD98D2-5867-174D-A1D9-AE8988095DBD}" srcOrd="1" destOrd="0" presId="urn:microsoft.com/office/officeart/2017/3/layout/HorizontalLabelsTimeline"/>
    <dgm:cxn modelId="{54CF7818-B318-B742-84EB-D1E579326C21}" type="presParOf" srcId="{BB339AC7-387A-074A-9945-AB69DA5DA037}" destId="{0B069EC0-CBC2-2B4A-A4F0-DAD154E4CE13}" srcOrd="2" destOrd="0" presId="urn:microsoft.com/office/officeart/2017/3/layout/HorizontalLabelsTimeline"/>
    <dgm:cxn modelId="{61CB18D7-49A1-D642-828F-803AE5B23A40}" type="presParOf" srcId="{BB339AC7-387A-074A-9945-AB69DA5DA037}" destId="{D5D8D62A-CC06-6940-B03C-9BC48E4A38B1}" srcOrd="3" destOrd="0" presId="urn:microsoft.com/office/officeart/2017/3/layout/HorizontalLabelsTimeline"/>
    <dgm:cxn modelId="{F4602BF3-7B15-6C4E-882A-A5F8E3E4EC0E}" type="presParOf" srcId="{BB339AC7-387A-074A-9945-AB69DA5DA037}" destId="{C157D9FC-B7F2-3C47-A4E0-32D9462FA558}" srcOrd="4" destOrd="0" presId="urn:microsoft.com/office/officeart/2017/3/layout/HorizontalLabelsTimeline"/>
    <dgm:cxn modelId="{DF470A8C-EC38-A645-A098-6A306B247D64}" type="presParOf" srcId="{1694D9C3-55D4-A244-8397-51760E04F798}" destId="{D036F593-2688-D842-922F-D1ADE9489918}" srcOrd="3" destOrd="0" presId="urn:microsoft.com/office/officeart/2017/3/layout/HorizontalLabelsTimeline"/>
    <dgm:cxn modelId="{1860D9A8-9284-7846-B86D-E0D7C484359B}" type="presParOf" srcId="{1694D9C3-55D4-A244-8397-51760E04F798}" destId="{B10E2D68-9D60-1F41-9B74-511908F305CC}" srcOrd="4" destOrd="0" presId="urn:microsoft.com/office/officeart/2017/3/layout/HorizontalLabelsTimeline"/>
    <dgm:cxn modelId="{C9EDC4B0-B3C4-8846-B8DD-F34DA363CADE}" type="presParOf" srcId="{B10E2D68-9D60-1F41-9B74-511908F305CC}" destId="{F3F2C9CB-E224-BE4F-A22D-1F6B27BAAEEF}" srcOrd="0" destOrd="0" presId="urn:microsoft.com/office/officeart/2017/3/layout/HorizontalLabelsTimeline"/>
    <dgm:cxn modelId="{B535DCE2-FA09-C947-9A3A-CD191297F248}" type="presParOf" srcId="{B10E2D68-9D60-1F41-9B74-511908F305CC}" destId="{F7A79657-754E-AF49-B476-BD7F5EDE18AF}" srcOrd="1" destOrd="0" presId="urn:microsoft.com/office/officeart/2017/3/layout/HorizontalLabelsTimeline"/>
    <dgm:cxn modelId="{03E56E28-9801-A749-AF69-0B1988A8AF00}" type="presParOf" srcId="{F7A79657-754E-AF49-B476-BD7F5EDE18AF}" destId="{D9A1A91C-515B-8440-B800-36BFDFDE48A2}" srcOrd="0" destOrd="0" presId="urn:microsoft.com/office/officeart/2017/3/layout/HorizontalLabelsTimeline"/>
    <dgm:cxn modelId="{7882FE91-1875-CE49-95A5-3BD0FBEB0884}" type="presParOf" srcId="{F7A79657-754E-AF49-B476-BD7F5EDE18AF}" destId="{3C371A01-1BC9-D64B-A056-44051DD5436A}" srcOrd="1" destOrd="0" presId="urn:microsoft.com/office/officeart/2017/3/layout/HorizontalLabelsTimeline"/>
    <dgm:cxn modelId="{75DD3DEE-0994-2D4F-8018-478D2F9F9A91}" type="presParOf" srcId="{B10E2D68-9D60-1F41-9B74-511908F305CC}" destId="{9644E29D-D4BF-6341-8FC7-A000456E1077}" srcOrd="2" destOrd="0" presId="urn:microsoft.com/office/officeart/2017/3/layout/HorizontalLabelsTimeline"/>
    <dgm:cxn modelId="{B00D5615-F17E-6048-B5B7-57DE66D8703C}" type="presParOf" srcId="{B10E2D68-9D60-1F41-9B74-511908F305CC}" destId="{31B0A27F-D18F-E840-BB60-78EE2327362D}" srcOrd="3" destOrd="0" presId="urn:microsoft.com/office/officeart/2017/3/layout/HorizontalLabelsTimeline"/>
    <dgm:cxn modelId="{6B219EC3-57E2-1D4D-9473-85E676B6D386}" type="presParOf" srcId="{B10E2D68-9D60-1F41-9B74-511908F305CC}" destId="{FBD849E3-1855-8446-9B8D-56F464969431}" srcOrd="4" destOrd="0" presId="urn:microsoft.com/office/officeart/2017/3/layout/HorizontalLabelsTimeline"/>
    <dgm:cxn modelId="{5AA19C27-F47A-3C42-A7ED-A8EA579E0155}" type="presParOf" srcId="{1694D9C3-55D4-A244-8397-51760E04F798}" destId="{682D1222-C541-0D44-A412-3D4E3904ADF8}" srcOrd="5" destOrd="0" presId="urn:microsoft.com/office/officeart/2017/3/layout/HorizontalLabelsTimeline"/>
    <dgm:cxn modelId="{A7AB526E-698F-6F48-9716-A2B79D62472A}" type="presParOf" srcId="{1694D9C3-55D4-A244-8397-51760E04F798}" destId="{7AEE98CA-E5FB-F04C-B28A-6FD748D2943E}" srcOrd="6" destOrd="0" presId="urn:microsoft.com/office/officeart/2017/3/layout/HorizontalLabelsTimeline"/>
    <dgm:cxn modelId="{85AFF643-01E5-DD41-AF98-6507ED1A298F}" type="presParOf" srcId="{7AEE98CA-E5FB-F04C-B28A-6FD748D2943E}" destId="{4DF8EACD-1A5D-B04A-BEB4-5612058EB813}" srcOrd="0" destOrd="0" presId="urn:microsoft.com/office/officeart/2017/3/layout/HorizontalLabelsTimeline"/>
    <dgm:cxn modelId="{829CA2DA-CB34-054D-A7BB-F0ED73A8E7C5}" type="presParOf" srcId="{7AEE98CA-E5FB-F04C-B28A-6FD748D2943E}" destId="{B77CFCD5-0285-C644-9463-0C0621E4055A}" srcOrd="1" destOrd="0" presId="urn:microsoft.com/office/officeart/2017/3/layout/HorizontalLabelsTimeline"/>
    <dgm:cxn modelId="{ECEBB9A3-964B-3448-A25D-E3802CFC61D1}" type="presParOf" srcId="{B77CFCD5-0285-C644-9463-0C0621E4055A}" destId="{F2C259EA-8621-2A43-881F-6C514A995F00}" srcOrd="0" destOrd="0" presId="urn:microsoft.com/office/officeart/2017/3/layout/HorizontalLabelsTimeline"/>
    <dgm:cxn modelId="{0A63B14A-8778-624A-BF36-DC36D96DD396}" type="presParOf" srcId="{B77CFCD5-0285-C644-9463-0C0621E4055A}" destId="{BB270C86-70C0-A04E-B257-D48858CC3450}" srcOrd="1" destOrd="0" presId="urn:microsoft.com/office/officeart/2017/3/layout/HorizontalLabelsTimeline"/>
    <dgm:cxn modelId="{2F39CB83-9981-8E49-BA11-592322C55D7E}" type="presParOf" srcId="{7AEE98CA-E5FB-F04C-B28A-6FD748D2943E}" destId="{A868AC07-0E89-8048-85D6-AD720CCDB389}" srcOrd="2" destOrd="0" presId="urn:microsoft.com/office/officeart/2017/3/layout/HorizontalLabelsTimeline"/>
    <dgm:cxn modelId="{F5A359F2-B8F2-3A4B-830C-1002EEB53A52}" type="presParOf" srcId="{7AEE98CA-E5FB-F04C-B28A-6FD748D2943E}" destId="{DE50B5C3-1168-2B40-BE8B-9BA53054EF54}" srcOrd="3" destOrd="0" presId="urn:microsoft.com/office/officeart/2017/3/layout/HorizontalLabelsTimeline"/>
    <dgm:cxn modelId="{3C2B105C-C1C3-434F-898A-71CF7ED5A445}" type="presParOf" srcId="{7AEE98CA-E5FB-F04C-B28A-6FD748D2943E}" destId="{ECF51C04-4C0D-C04E-9EF9-7D2016A98AD5}" srcOrd="4" destOrd="0" presId="urn:microsoft.com/office/officeart/2017/3/layout/HorizontalLabelsTimeline"/>
    <dgm:cxn modelId="{113E34F1-7574-1E4A-9414-33BB7ADA54F0}" type="presParOf" srcId="{1694D9C3-55D4-A244-8397-51760E04F798}" destId="{E92630E6-7BFE-F346-847A-B8E6547E9EC3}" srcOrd="7" destOrd="0" presId="urn:microsoft.com/office/officeart/2017/3/layout/HorizontalLabelsTimeline"/>
    <dgm:cxn modelId="{0166CBCB-E315-E04A-B679-DDB66383D5B4}" type="presParOf" srcId="{1694D9C3-55D4-A244-8397-51760E04F798}" destId="{18AC786D-1DE8-A640-9351-AC76868391F5}" srcOrd="8" destOrd="0" presId="urn:microsoft.com/office/officeart/2017/3/layout/HorizontalLabelsTimeline"/>
    <dgm:cxn modelId="{93C1E4D6-C3AA-2949-ADCF-F533AD126DA3}" type="presParOf" srcId="{18AC786D-1DE8-A640-9351-AC76868391F5}" destId="{F9C9FF2A-D404-1541-9A41-09009B16F6A1}" srcOrd="0" destOrd="0" presId="urn:microsoft.com/office/officeart/2017/3/layout/HorizontalLabelsTimeline"/>
    <dgm:cxn modelId="{49DFE28E-0B69-C04B-AAFC-E3D0ACC8AE0B}" type="presParOf" srcId="{18AC786D-1DE8-A640-9351-AC76868391F5}" destId="{8D3C8D5D-17D7-1A46-A26D-1402B2F7B7CD}" srcOrd="1" destOrd="0" presId="urn:microsoft.com/office/officeart/2017/3/layout/HorizontalLabelsTimeline"/>
    <dgm:cxn modelId="{AD4C14FA-5729-C342-903A-FF90D0012866}" type="presParOf" srcId="{8D3C8D5D-17D7-1A46-A26D-1402B2F7B7CD}" destId="{30DDA4E1-8A2C-D44E-B47C-9C8022223BA3}" srcOrd="0" destOrd="0" presId="urn:microsoft.com/office/officeart/2017/3/layout/HorizontalLabelsTimeline"/>
    <dgm:cxn modelId="{D77E3BF9-1BE7-A74C-9F00-59240DCD68C3}" type="presParOf" srcId="{8D3C8D5D-17D7-1A46-A26D-1402B2F7B7CD}" destId="{1B30CD9C-0F55-C040-873D-AB530E4F8690}" srcOrd="1" destOrd="0" presId="urn:microsoft.com/office/officeart/2017/3/layout/HorizontalLabelsTimeline"/>
    <dgm:cxn modelId="{DA7A703B-6ACC-0B4E-829E-05881F33794F}" type="presParOf" srcId="{18AC786D-1DE8-A640-9351-AC76868391F5}" destId="{27063796-6807-114E-B769-2F7BFDC97D9E}" srcOrd="2" destOrd="0" presId="urn:microsoft.com/office/officeart/2017/3/layout/HorizontalLabelsTimeline"/>
    <dgm:cxn modelId="{507708FA-8028-E44D-A7D3-D84B514E5B81}" type="presParOf" srcId="{18AC786D-1DE8-A640-9351-AC76868391F5}" destId="{3CD670DD-A0F0-2A42-B4E9-3F5B6967F416}" srcOrd="3" destOrd="0" presId="urn:microsoft.com/office/officeart/2017/3/layout/HorizontalLabelsTimeline"/>
    <dgm:cxn modelId="{4AB43317-2252-794B-B431-E5048E24E100}" type="presParOf" srcId="{18AC786D-1DE8-A640-9351-AC76868391F5}" destId="{8DD9F9A7-2085-D842-832D-3E366142E43D}" srcOrd="4" destOrd="0" presId="urn:microsoft.com/office/officeart/2017/3/layout/HorizontalLabelsTimeline"/>
    <dgm:cxn modelId="{DDF4CC3B-6360-1145-BB76-3F4AB60405E4}" type="presParOf" srcId="{1694D9C3-55D4-A244-8397-51760E04F798}" destId="{765FC5C4-1E4B-844D-A402-0D95F8371DCB}" srcOrd="9" destOrd="0" presId="urn:microsoft.com/office/officeart/2017/3/layout/HorizontalLabelsTimeline"/>
    <dgm:cxn modelId="{17C2EB1A-A930-A24D-A204-F8B1D0D0A7D5}" type="presParOf" srcId="{1694D9C3-55D4-A244-8397-51760E04F798}" destId="{F7DF34A9-7C27-F941-A417-F29DCD584839}" srcOrd="10" destOrd="0" presId="urn:microsoft.com/office/officeart/2017/3/layout/HorizontalLabelsTimeline"/>
    <dgm:cxn modelId="{B1331E36-B472-BF43-8E81-E1ED983340FD}" type="presParOf" srcId="{F7DF34A9-7C27-F941-A417-F29DCD584839}" destId="{94BD07AF-160C-7041-BF75-FD964F3311EE}" srcOrd="0" destOrd="0" presId="urn:microsoft.com/office/officeart/2017/3/layout/HorizontalLabelsTimeline"/>
    <dgm:cxn modelId="{6A65E300-0B32-0B4F-9A71-E98C012B3440}" type="presParOf" srcId="{F7DF34A9-7C27-F941-A417-F29DCD584839}" destId="{ED5A7FA1-3E67-EF49-857E-EBFAFD85E445}" srcOrd="1" destOrd="0" presId="urn:microsoft.com/office/officeart/2017/3/layout/HorizontalLabelsTimeline"/>
    <dgm:cxn modelId="{B7E397A5-48C1-E447-883B-A5E4AF1C39AF}" type="presParOf" srcId="{ED5A7FA1-3E67-EF49-857E-EBFAFD85E445}" destId="{5DD1EBDE-77DF-3C4A-9D37-688DD469AEBD}" srcOrd="0" destOrd="0" presId="urn:microsoft.com/office/officeart/2017/3/layout/HorizontalLabelsTimeline"/>
    <dgm:cxn modelId="{8859B586-24CE-7B49-B744-0F005324FFBF}" type="presParOf" srcId="{ED5A7FA1-3E67-EF49-857E-EBFAFD85E445}" destId="{56C13960-B856-BD49-818B-D41AAE327A00}" srcOrd="1" destOrd="0" presId="urn:microsoft.com/office/officeart/2017/3/layout/HorizontalLabelsTimeline"/>
    <dgm:cxn modelId="{73C9A35E-0AB5-CF4D-82FC-546149EC4B3A}" type="presParOf" srcId="{F7DF34A9-7C27-F941-A417-F29DCD584839}" destId="{2D97B980-8B8D-A843-8923-1B8A01F2EB4B}" srcOrd="2" destOrd="0" presId="urn:microsoft.com/office/officeart/2017/3/layout/HorizontalLabelsTimeline"/>
    <dgm:cxn modelId="{49F5A926-8F75-2145-B7F5-00EC988323C3}" type="presParOf" srcId="{F7DF34A9-7C27-F941-A417-F29DCD584839}" destId="{0E09E3DA-A5C9-E244-986E-AAFFD270859F}" srcOrd="3" destOrd="0" presId="urn:microsoft.com/office/officeart/2017/3/layout/HorizontalLabelsTimeline"/>
    <dgm:cxn modelId="{FFA902F0-0E10-354D-8A73-E283361CEDAE}" type="presParOf" srcId="{F7DF34A9-7C27-F941-A417-F29DCD584839}" destId="{7644113B-D74B-8D43-A108-78087DDC8174}"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75FBD-11C2-964E-99D8-8EA7F9435BD4}">
      <dsp:nvSpPr>
        <dsp:cNvPr id="0" name=""/>
        <dsp:cNvSpPr/>
      </dsp:nvSpPr>
      <dsp:spPr>
        <a:xfrm>
          <a:off x="0" y="13219"/>
          <a:ext cx="11937999" cy="79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latin typeface="Arial Narrow" panose="020B0606020202030204" pitchFamily="34" charset="0"/>
            </a:rPr>
            <a:t>Social Security </a:t>
          </a:r>
        </a:p>
      </dsp:txBody>
      <dsp:txXfrm>
        <a:off x="38838" y="52057"/>
        <a:ext cx="11860323" cy="717924"/>
      </dsp:txXfrm>
    </dsp:sp>
    <dsp:sp modelId="{3CAB474B-B40A-FB4C-AD5D-9330DFAE1E70}">
      <dsp:nvSpPr>
        <dsp:cNvPr id="0" name=""/>
        <dsp:cNvSpPr/>
      </dsp:nvSpPr>
      <dsp:spPr>
        <a:xfrm>
          <a:off x="0" y="808819"/>
          <a:ext cx="11937999"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9032" tIns="43180" rIns="241808" bIns="43180" numCol="1" spcCol="1270" anchor="t" anchorCtr="0">
          <a:noAutofit/>
        </a:bodyPr>
        <a:lstStyle/>
        <a:p>
          <a:pPr marL="228600" lvl="1" indent="-228600" algn="l" defTabSz="1200150">
            <a:lnSpc>
              <a:spcPct val="90000"/>
            </a:lnSpc>
            <a:spcBef>
              <a:spcPct val="0"/>
            </a:spcBef>
            <a:spcAft>
              <a:spcPct val="20000"/>
            </a:spcAft>
            <a:buChar char="•"/>
          </a:pPr>
          <a:endParaRPr lang="en-US" sz="2700" b="1" kern="1200" dirty="0">
            <a:latin typeface="Arial Narrow" panose="020B0606020202030204" pitchFamily="34" charset="0"/>
          </a:endParaRPr>
        </a:p>
      </dsp:txBody>
      <dsp:txXfrm>
        <a:off x="0" y="808819"/>
        <a:ext cx="11937999" cy="563040"/>
      </dsp:txXfrm>
    </dsp:sp>
    <dsp:sp modelId="{DCA6B919-B096-0B4E-A443-27CDA2C55042}">
      <dsp:nvSpPr>
        <dsp:cNvPr id="0" name=""/>
        <dsp:cNvSpPr/>
      </dsp:nvSpPr>
      <dsp:spPr>
        <a:xfrm>
          <a:off x="0" y="1371859"/>
          <a:ext cx="11937999" cy="795600"/>
        </a:xfrm>
        <a:prstGeom prst="roundRect">
          <a:avLst/>
        </a:prstGeom>
        <a:solidFill>
          <a:schemeClr val="accent5">
            <a:hueOff val="-17675"/>
            <a:satOff val="10344"/>
            <a:lumOff val="-75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err="1">
              <a:latin typeface="Arial Narrow" panose="020B0606020202030204" pitchFamily="34" charset="0"/>
            </a:rPr>
            <a:t>Labour</a:t>
          </a:r>
          <a:r>
            <a:rPr lang="en-US" sz="3400" b="1" kern="1200" dirty="0">
              <a:latin typeface="Arial Narrow" panose="020B0606020202030204" pitchFamily="34" charset="0"/>
            </a:rPr>
            <a:t> Migration</a:t>
          </a:r>
        </a:p>
      </dsp:txBody>
      <dsp:txXfrm>
        <a:off x="38838" y="1410697"/>
        <a:ext cx="11860323" cy="717924"/>
      </dsp:txXfrm>
    </dsp:sp>
    <dsp:sp modelId="{EB69ECF4-7812-EF4A-8BCA-6AE166C6CFB7}">
      <dsp:nvSpPr>
        <dsp:cNvPr id="0" name=""/>
        <dsp:cNvSpPr/>
      </dsp:nvSpPr>
      <dsp:spPr>
        <a:xfrm>
          <a:off x="0" y="2167459"/>
          <a:ext cx="11937999"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9032" tIns="43180" rIns="241808" bIns="43180" numCol="1" spcCol="1270" anchor="t" anchorCtr="0">
          <a:noAutofit/>
        </a:bodyPr>
        <a:lstStyle/>
        <a:p>
          <a:pPr marL="228600" lvl="1" indent="-228600" algn="l" defTabSz="1200150">
            <a:lnSpc>
              <a:spcPct val="90000"/>
            </a:lnSpc>
            <a:spcBef>
              <a:spcPct val="0"/>
            </a:spcBef>
            <a:spcAft>
              <a:spcPct val="20000"/>
            </a:spcAft>
            <a:buChar char="•"/>
          </a:pPr>
          <a:endParaRPr lang="en-US" sz="2700" b="0" kern="1200" dirty="0">
            <a:latin typeface="Arial Narrow" panose="020B0606020202030204" pitchFamily="34" charset="0"/>
          </a:endParaRPr>
        </a:p>
      </dsp:txBody>
      <dsp:txXfrm>
        <a:off x="0" y="2167459"/>
        <a:ext cx="11937999" cy="563040"/>
      </dsp:txXfrm>
    </dsp:sp>
    <dsp:sp modelId="{29605E63-7690-7E47-A743-F322E4F234C0}">
      <dsp:nvSpPr>
        <dsp:cNvPr id="0" name=""/>
        <dsp:cNvSpPr/>
      </dsp:nvSpPr>
      <dsp:spPr>
        <a:xfrm>
          <a:off x="0" y="2730499"/>
          <a:ext cx="11937999" cy="795600"/>
        </a:xfrm>
        <a:prstGeom prst="roundRect">
          <a:avLst/>
        </a:prstGeom>
        <a:solidFill>
          <a:schemeClr val="accent5">
            <a:hueOff val="-35349"/>
            <a:satOff val="20689"/>
            <a:lumOff val="-150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err="1">
              <a:latin typeface="Arial Narrow" panose="020B0606020202030204" pitchFamily="34" charset="0"/>
            </a:rPr>
            <a:t>Labour</a:t>
          </a:r>
          <a:r>
            <a:rPr lang="en-US" sz="3400" b="1" kern="1200" dirty="0">
              <a:latin typeface="Arial Narrow" panose="020B0606020202030204" pitchFamily="34" charset="0"/>
            </a:rPr>
            <a:t> Migration Governance</a:t>
          </a:r>
        </a:p>
      </dsp:txBody>
      <dsp:txXfrm>
        <a:off x="38838" y="2769337"/>
        <a:ext cx="11860323" cy="717924"/>
      </dsp:txXfrm>
    </dsp:sp>
    <dsp:sp modelId="{445E9F3E-2F8E-2148-B2E3-10A7A2D0F08E}">
      <dsp:nvSpPr>
        <dsp:cNvPr id="0" name=""/>
        <dsp:cNvSpPr/>
      </dsp:nvSpPr>
      <dsp:spPr>
        <a:xfrm>
          <a:off x="0" y="3526100"/>
          <a:ext cx="11937999"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9032" tIns="43180" rIns="241808" bIns="43180" numCol="1" spcCol="1270" anchor="t" anchorCtr="0">
          <a:noAutofit/>
        </a:bodyPr>
        <a:lstStyle/>
        <a:p>
          <a:pPr marL="228600" lvl="1" indent="-228600" algn="l" defTabSz="1200150">
            <a:lnSpc>
              <a:spcPct val="90000"/>
            </a:lnSpc>
            <a:spcBef>
              <a:spcPct val="0"/>
            </a:spcBef>
            <a:spcAft>
              <a:spcPct val="20000"/>
            </a:spcAft>
            <a:buChar char="•"/>
          </a:pPr>
          <a:endParaRPr lang="en-US" sz="2700" b="0" kern="1200" dirty="0">
            <a:latin typeface="Arial Narrow" panose="020B0606020202030204" pitchFamily="34" charset="0"/>
          </a:endParaRPr>
        </a:p>
      </dsp:txBody>
      <dsp:txXfrm>
        <a:off x="0" y="3526100"/>
        <a:ext cx="11937999" cy="563040"/>
      </dsp:txXfrm>
    </dsp:sp>
    <dsp:sp modelId="{2D8B0946-6C86-A740-8A8B-1B9E312F0BFD}">
      <dsp:nvSpPr>
        <dsp:cNvPr id="0" name=""/>
        <dsp:cNvSpPr/>
      </dsp:nvSpPr>
      <dsp:spPr>
        <a:xfrm>
          <a:off x="0" y="4089140"/>
          <a:ext cx="11937999" cy="795600"/>
        </a:xfrm>
        <a:prstGeom prst="roundRect">
          <a:avLst/>
        </a:prstGeom>
        <a:solidFill>
          <a:schemeClr val="accent5">
            <a:hueOff val="-53024"/>
            <a:satOff val="31033"/>
            <a:lumOff val="-2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latin typeface="Arial Narrow" panose="020B0606020202030204" pitchFamily="34" charset="0"/>
            </a:rPr>
            <a:t>Diaspora Engagement</a:t>
          </a:r>
        </a:p>
      </dsp:txBody>
      <dsp:txXfrm>
        <a:off x="38838" y="4127978"/>
        <a:ext cx="11860323" cy="717924"/>
      </dsp:txXfrm>
    </dsp:sp>
    <dsp:sp modelId="{E21D25E9-0E98-894C-AB56-9A6AE84DAF91}">
      <dsp:nvSpPr>
        <dsp:cNvPr id="0" name=""/>
        <dsp:cNvSpPr/>
      </dsp:nvSpPr>
      <dsp:spPr>
        <a:xfrm>
          <a:off x="0" y="4884740"/>
          <a:ext cx="11937999"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9032" tIns="43180" rIns="241808" bIns="43180" numCol="1" spcCol="1270" anchor="t" anchorCtr="0">
          <a:noAutofit/>
        </a:bodyPr>
        <a:lstStyle/>
        <a:p>
          <a:pPr marL="228600" lvl="1" indent="-228600" algn="l" defTabSz="1200150">
            <a:lnSpc>
              <a:spcPct val="90000"/>
            </a:lnSpc>
            <a:spcBef>
              <a:spcPct val="0"/>
            </a:spcBef>
            <a:spcAft>
              <a:spcPct val="20000"/>
            </a:spcAft>
            <a:buChar char="•"/>
          </a:pPr>
          <a:endParaRPr lang="en-US" sz="2700" b="0" kern="1200" dirty="0">
            <a:latin typeface="Arial Narrow" panose="020B0606020202030204" pitchFamily="34" charset="0"/>
          </a:endParaRPr>
        </a:p>
      </dsp:txBody>
      <dsp:txXfrm>
        <a:off x="0" y="4884740"/>
        <a:ext cx="11937999" cy="563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6C447-2A13-1A44-86C0-2E770018EBB9}">
      <dsp:nvSpPr>
        <dsp:cNvPr id="0" name=""/>
        <dsp:cNvSpPr/>
      </dsp:nvSpPr>
      <dsp:spPr>
        <a:xfrm>
          <a:off x="0" y="3429000"/>
          <a:ext cx="12192000" cy="0"/>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091AA6-9AC2-854F-ADA5-81ADEB07CD96}">
      <dsp:nvSpPr>
        <dsp:cNvPr id="0" name=""/>
        <dsp:cNvSpPr/>
      </dsp:nvSpPr>
      <dsp:spPr>
        <a:xfrm>
          <a:off x="249555" y="2125980"/>
          <a:ext cx="3572827" cy="82296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i="0" kern="1200" dirty="0">
              <a:latin typeface="Arial Narrow" panose="020B0606020202030204" pitchFamily="34" charset="0"/>
            </a:rPr>
            <a:t>2006 - ongoing</a:t>
          </a:r>
        </a:p>
      </dsp:txBody>
      <dsp:txXfrm>
        <a:off x="249555" y="2125980"/>
        <a:ext cx="3572827" cy="822960"/>
      </dsp:txXfrm>
    </dsp:sp>
    <dsp:sp modelId="{14D9DDA5-9253-8043-9401-79370F4E8089}">
      <dsp:nvSpPr>
        <dsp:cNvPr id="0" name=""/>
        <dsp:cNvSpPr/>
      </dsp:nvSpPr>
      <dsp:spPr>
        <a:xfrm>
          <a:off x="249555" y="1295164"/>
          <a:ext cx="3572827" cy="82913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GB" sz="1700" b="1" i="0" kern="1200" dirty="0">
              <a:latin typeface="Arial Narrow" panose="020B0606020202030204" pitchFamily="34" charset="0"/>
            </a:rPr>
            <a:t>Assisted Voluntary Return and Reintegration (Senegal) </a:t>
          </a:r>
          <a:endParaRPr lang="en-US" sz="1700" b="1" i="0" kern="1200" dirty="0">
            <a:latin typeface="Arial Narrow" panose="020B0606020202030204" pitchFamily="34" charset="0"/>
          </a:endParaRPr>
        </a:p>
      </dsp:txBody>
      <dsp:txXfrm>
        <a:off x="249555" y="1295164"/>
        <a:ext cx="3572827" cy="829132"/>
      </dsp:txXfrm>
    </dsp:sp>
    <dsp:sp modelId="{8886FC6A-DF38-1C43-B4D6-92D0C3BFBE21}">
      <dsp:nvSpPr>
        <dsp:cNvPr id="0" name=""/>
        <dsp:cNvSpPr/>
      </dsp:nvSpPr>
      <dsp:spPr>
        <a:xfrm>
          <a:off x="2035968" y="2948940"/>
          <a:ext cx="0" cy="480060"/>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194D00-148B-6745-8830-DD91BC585711}">
      <dsp:nvSpPr>
        <dsp:cNvPr id="0" name=""/>
        <dsp:cNvSpPr/>
      </dsp:nvSpPr>
      <dsp:spPr>
        <a:xfrm>
          <a:off x="2279570" y="3909060"/>
          <a:ext cx="3572827" cy="822960"/>
        </a:xfrm>
        <a:prstGeom prst="rect">
          <a:avLst/>
        </a:prstGeom>
        <a:solidFill>
          <a:schemeClr val="accent5">
            <a:hueOff val="-13256"/>
            <a:satOff val="7758"/>
            <a:lumOff val="-5637"/>
            <a:alphaOff val="0"/>
          </a:schemeClr>
        </a:solidFill>
        <a:ln w="12700" cap="flat" cmpd="sng" algn="ctr">
          <a:solidFill>
            <a:schemeClr val="accent5">
              <a:hueOff val="-13256"/>
              <a:satOff val="7758"/>
              <a:lumOff val="-56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i="0" kern="1200" dirty="0">
              <a:latin typeface="Arial Narrow" panose="020B0606020202030204" pitchFamily="34" charset="0"/>
            </a:rPr>
            <a:t>2007 - 2008</a:t>
          </a:r>
        </a:p>
      </dsp:txBody>
      <dsp:txXfrm>
        <a:off x="2279570" y="3909060"/>
        <a:ext cx="3572827" cy="822960"/>
      </dsp:txXfrm>
    </dsp:sp>
    <dsp:sp modelId="{4D6A5A70-AC6A-E44B-B6D8-A56D5B3F2818}">
      <dsp:nvSpPr>
        <dsp:cNvPr id="0" name=""/>
        <dsp:cNvSpPr/>
      </dsp:nvSpPr>
      <dsp:spPr>
        <a:xfrm>
          <a:off x="2279570" y="4732020"/>
          <a:ext cx="3572827" cy="829132"/>
        </a:xfrm>
        <a:prstGeom prst="rect">
          <a:avLst/>
        </a:prstGeom>
        <a:solidFill>
          <a:schemeClr val="accent5">
            <a:tint val="40000"/>
            <a:alpha val="90000"/>
            <a:hueOff val="45004"/>
            <a:satOff val="-7393"/>
            <a:lumOff val="-1029"/>
            <a:alphaOff val="0"/>
          </a:schemeClr>
        </a:solidFill>
        <a:ln w="12700" cap="flat" cmpd="sng" algn="ctr">
          <a:solidFill>
            <a:schemeClr val="accent5">
              <a:tint val="40000"/>
              <a:alpha val="90000"/>
              <a:hueOff val="45004"/>
              <a:satOff val="-7393"/>
              <a:lumOff val="-10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1" i="0" kern="1200" dirty="0">
              <a:latin typeface="Arial Narrow" panose="020B0606020202030204" pitchFamily="34" charset="0"/>
            </a:rPr>
            <a:t>Rapid Reaction Mechanism (RPM) (Senegal)</a:t>
          </a:r>
        </a:p>
      </dsp:txBody>
      <dsp:txXfrm>
        <a:off x="2279570" y="4732020"/>
        <a:ext cx="3572827" cy="829132"/>
      </dsp:txXfrm>
    </dsp:sp>
    <dsp:sp modelId="{796885AB-72DB-E442-A051-839BD8A9636D}">
      <dsp:nvSpPr>
        <dsp:cNvPr id="0" name=""/>
        <dsp:cNvSpPr/>
      </dsp:nvSpPr>
      <dsp:spPr>
        <a:xfrm>
          <a:off x="4065984" y="3429000"/>
          <a:ext cx="0" cy="480060"/>
        </a:xfrm>
        <a:prstGeom prst="line">
          <a:avLst/>
        </a:prstGeom>
        <a:noFill/>
        <a:ln w="6350" cap="flat" cmpd="sng" algn="ctr">
          <a:solidFill>
            <a:schemeClr val="accent5">
              <a:hueOff val="-13256"/>
              <a:satOff val="7758"/>
              <a:lumOff val="-5637"/>
              <a:alphaOff val="0"/>
            </a:schemeClr>
          </a:solidFill>
          <a:prstDash val="solid"/>
          <a:miter lim="800000"/>
        </a:ln>
        <a:effectLst/>
      </dsp:spPr>
      <dsp:style>
        <a:lnRef idx="1">
          <a:scrgbClr r="0" g="0" b="0"/>
        </a:lnRef>
        <a:fillRef idx="0">
          <a:scrgbClr r="0" g="0" b="0"/>
        </a:fillRef>
        <a:effectRef idx="0">
          <a:scrgbClr r="0" g="0" b="0"/>
        </a:effectRef>
        <a:fontRef idx="minor"/>
      </dsp:style>
    </dsp:sp>
    <dsp:sp modelId="{F21D13A8-84B0-554A-A1F2-BDFEFD3D35FE}">
      <dsp:nvSpPr>
        <dsp:cNvPr id="0" name=""/>
        <dsp:cNvSpPr/>
      </dsp:nvSpPr>
      <dsp:spPr>
        <a:xfrm rot="2700000">
          <a:off x="1982626" y="3375657"/>
          <a:ext cx="106685" cy="106685"/>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D977F0-7E2C-9F4E-89CF-C5351EAA0B01}">
      <dsp:nvSpPr>
        <dsp:cNvPr id="0" name=""/>
        <dsp:cNvSpPr/>
      </dsp:nvSpPr>
      <dsp:spPr>
        <a:xfrm rot="2700000">
          <a:off x="4012641" y="3375657"/>
          <a:ext cx="106685" cy="106685"/>
        </a:xfrm>
        <a:prstGeom prst="rect">
          <a:avLst/>
        </a:prstGeom>
        <a:solidFill>
          <a:schemeClr val="accent5">
            <a:hueOff val="-1689636"/>
            <a:satOff val="-4355"/>
            <a:lumOff val="-294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358767-4B6A-554C-B366-97EEDBAD1C9D}">
      <dsp:nvSpPr>
        <dsp:cNvPr id="0" name=""/>
        <dsp:cNvSpPr/>
      </dsp:nvSpPr>
      <dsp:spPr>
        <a:xfrm>
          <a:off x="4309586" y="2125980"/>
          <a:ext cx="3572827" cy="822960"/>
        </a:xfrm>
        <a:prstGeom prst="rect">
          <a:avLst/>
        </a:prstGeom>
        <a:solidFill>
          <a:schemeClr val="accent5">
            <a:hueOff val="-26512"/>
            <a:satOff val="15516"/>
            <a:lumOff val="-11275"/>
            <a:alphaOff val="0"/>
          </a:schemeClr>
        </a:solidFill>
        <a:ln w="12700" cap="flat" cmpd="sng" algn="ctr">
          <a:solidFill>
            <a:schemeClr val="accent5">
              <a:hueOff val="-26512"/>
              <a:satOff val="15516"/>
              <a:lumOff val="-112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i="0" kern="1200" dirty="0">
              <a:latin typeface="Arial Narrow" panose="020B0606020202030204" pitchFamily="34" charset="0"/>
            </a:rPr>
            <a:t>2008–2011</a:t>
          </a:r>
        </a:p>
      </dsp:txBody>
      <dsp:txXfrm>
        <a:off x="4309586" y="2125980"/>
        <a:ext cx="3572827" cy="822960"/>
      </dsp:txXfrm>
    </dsp:sp>
    <dsp:sp modelId="{17423F10-C430-384E-8DFA-6A3D8E2D3BC6}">
      <dsp:nvSpPr>
        <dsp:cNvPr id="0" name=""/>
        <dsp:cNvSpPr/>
      </dsp:nvSpPr>
      <dsp:spPr>
        <a:xfrm>
          <a:off x="4309586" y="908192"/>
          <a:ext cx="3572827" cy="1217788"/>
        </a:xfrm>
        <a:prstGeom prst="rect">
          <a:avLst/>
        </a:prstGeom>
        <a:solidFill>
          <a:schemeClr val="accent5">
            <a:tint val="40000"/>
            <a:alpha val="90000"/>
            <a:hueOff val="90009"/>
            <a:satOff val="-14786"/>
            <a:lumOff val="-2059"/>
            <a:alphaOff val="0"/>
          </a:schemeClr>
        </a:solidFill>
        <a:ln w="12700" cap="flat" cmpd="sng" algn="ctr">
          <a:solidFill>
            <a:schemeClr val="accent5">
              <a:tint val="40000"/>
              <a:alpha val="90000"/>
              <a:hueOff val="90009"/>
              <a:satOff val="-14786"/>
              <a:lumOff val="-20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1" i="0" kern="1200" dirty="0">
              <a:latin typeface="Arial Narrow" panose="020B0606020202030204" pitchFamily="34" charset="0"/>
            </a:rPr>
            <a:t>Strategies for extending social security to migrant workers and their families from and within Africa (MIGSEC)</a:t>
          </a:r>
        </a:p>
      </dsp:txBody>
      <dsp:txXfrm>
        <a:off x="4309586" y="908192"/>
        <a:ext cx="3572827" cy="1217788"/>
      </dsp:txXfrm>
    </dsp:sp>
    <dsp:sp modelId="{0B069EC0-CBC2-2B4A-A4F0-DAD154E4CE13}">
      <dsp:nvSpPr>
        <dsp:cNvPr id="0" name=""/>
        <dsp:cNvSpPr/>
      </dsp:nvSpPr>
      <dsp:spPr>
        <a:xfrm>
          <a:off x="6096000" y="2948940"/>
          <a:ext cx="0" cy="480060"/>
        </a:xfrm>
        <a:prstGeom prst="line">
          <a:avLst/>
        </a:prstGeom>
        <a:noFill/>
        <a:ln w="6350" cap="flat" cmpd="sng" algn="ctr">
          <a:solidFill>
            <a:schemeClr val="accent5">
              <a:hueOff val="-26512"/>
              <a:satOff val="15516"/>
              <a:lumOff val="-11275"/>
              <a:alphaOff val="0"/>
            </a:schemeClr>
          </a:solidFill>
          <a:prstDash val="solid"/>
          <a:miter lim="800000"/>
        </a:ln>
        <a:effectLst/>
      </dsp:spPr>
      <dsp:style>
        <a:lnRef idx="1">
          <a:scrgbClr r="0" g="0" b="0"/>
        </a:lnRef>
        <a:fillRef idx="0">
          <a:scrgbClr r="0" g="0" b="0"/>
        </a:fillRef>
        <a:effectRef idx="0">
          <a:scrgbClr r="0" g="0" b="0"/>
        </a:effectRef>
        <a:fontRef idx="minor"/>
      </dsp:style>
    </dsp:sp>
    <dsp:sp modelId="{128CD4F9-6D9C-6344-A80E-8D729E69596C}">
      <dsp:nvSpPr>
        <dsp:cNvPr id="0" name=""/>
        <dsp:cNvSpPr/>
      </dsp:nvSpPr>
      <dsp:spPr>
        <a:xfrm>
          <a:off x="6584447" y="3934457"/>
          <a:ext cx="3572827" cy="822960"/>
        </a:xfrm>
        <a:prstGeom prst="rect">
          <a:avLst/>
        </a:prstGeom>
        <a:solidFill>
          <a:schemeClr val="accent5">
            <a:hueOff val="-39768"/>
            <a:satOff val="23275"/>
            <a:lumOff val="-16912"/>
            <a:alphaOff val="0"/>
          </a:schemeClr>
        </a:solidFill>
        <a:ln w="12700" cap="flat" cmpd="sng" algn="ctr">
          <a:solidFill>
            <a:schemeClr val="accent5">
              <a:hueOff val="-39768"/>
              <a:satOff val="23275"/>
              <a:lumOff val="-169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i="0" kern="1200">
              <a:latin typeface="Arial Narrow" panose="020B0606020202030204" pitchFamily="34" charset="0"/>
            </a:rPr>
            <a:t>2012</a:t>
          </a:r>
        </a:p>
      </dsp:txBody>
      <dsp:txXfrm>
        <a:off x="6584447" y="3934457"/>
        <a:ext cx="3572827" cy="822960"/>
      </dsp:txXfrm>
    </dsp:sp>
    <dsp:sp modelId="{92C4240D-230D-2444-856C-E16A1DF69E65}">
      <dsp:nvSpPr>
        <dsp:cNvPr id="0" name=""/>
        <dsp:cNvSpPr/>
      </dsp:nvSpPr>
      <dsp:spPr>
        <a:xfrm>
          <a:off x="6593594" y="4756887"/>
          <a:ext cx="3572827" cy="1217788"/>
        </a:xfrm>
        <a:prstGeom prst="rect">
          <a:avLst/>
        </a:prstGeom>
        <a:solidFill>
          <a:schemeClr val="accent5">
            <a:tint val="40000"/>
            <a:alpha val="90000"/>
            <a:hueOff val="135013"/>
            <a:satOff val="-22179"/>
            <a:lumOff val="-3088"/>
            <a:alphaOff val="0"/>
          </a:schemeClr>
        </a:solidFill>
        <a:ln w="12700" cap="flat" cmpd="sng" algn="ctr">
          <a:solidFill>
            <a:schemeClr val="accent5">
              <a:tint val="40000"/>
              <a:alpha val="90000"/>
              <a:hueOff val="135013"/>
              <a:satOff val="-22179"/>
              <a:lumOff val="-30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1" i="0" kern="1200" dirty="0">
              <a:latin typeface="Arial Narrow" panose="020B0606020202030204" pitchFamily="34" charset="0"/>
            </a:rPr>
            <a:t>Resource </a:t>
          </a:r>
          <a:r>
            <a:rPr lang="en-US" sz="1700" b="1" i="0" kern="1200" dirty="0" err="1">
              <a:latin typeface="Arial Narrow" panose="020B0606020202030204" pitchFamily="34" charset="0"/>
            </a:rPr>
            <a:t>mobilisation</a:t>
          </a:r>
          <a:r>
            <a:rPr lang="en-US" sz="1700" b="1" i="0" kern="1200" dirty="0">
              <a:latin typeface="Arial Narrow" panose="020B0606020202030204" pitchFamily="34" charset="0"/>
            </a:rPr>
            <a:t> among migrant communities for heal microinsurance </a:t>
          </a:r>
          <a:r>
            <a:rPr lang="en-US" sz="1700" b="1" i="0" kern="1200" dirty="0" err="1">
              <a:latin typeface="Arial Narrow" panose="020B0606020202030204" pitchFamily="34" charset="0"/>
            </a:rPr>
            <a:t>programme</a:t>
          </a:r>
          <a:r>
            <a:rPr lang="en-US" sz="1700" b="1" i="0" kern="1200" dirty="0">
              <a:latin typeface="Arial Narrow" panose="020B0606020202030204" pitchFamily="34" charset="0"/>
            </a:rPr>
            <a:t> implemented (Mali and Senegal)</a:t>
          </a:r>
        </a:p>
      </dsp:txBody>
      <dsp:txXfrm>
        <a:off x="6593594" y="4756887"/>
        <a:ext cx="3572827" cy="1217788"/>
      </dsp:txXfrm>
    </dsp:sp>
    <dsp:sp modelId="{CC5085EF-DF16-BE42-A982-5B6488CD832F}">
      <dsp:nvSpPr>
        <dsp:cNvPr id="0" name=""/>
        <dsp:cNvSpPr/>
      </dsp:nvSpPr>
      <dsp:spPr>
        <a:xfrm>
          <a:off x="8370861" y="3454397"/>
          <a:ext cx="0" cy="480060"/>
        </a:xfrm>
        <a:prstGeom prst="line">
          <a:avLst/>
        </a:prstGeom>
        <a:noFill/>
        <a:ln w="6350" cap="flat" cmpd="sng" algn="ctr">
          <a:solidFill>
            <a:schemeClr val="accent5">
              <a:hueOff val="-39768"/>
              <a:satOff val="23275"/>
              <a:lumOff val="-16912"/>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D8D62A-CC06-6940-B03C-9BC48E4A38B1}">
      <dsp:nvSpPr>
        <dsp:cNvPr id="0" name=""/>
        <dsp:cNvSpPr/>
      </dsp:nvSpPr>
      <dsp:spPr>
        <a:xfrm rot="2700000">
          <a:off x="6042657" y="3375657"/>
          <a:ext cx="106685" cy="106685"/>
        </a:xfrm>
        <a:prstGeom prst="rect">
          <a:avLst/>
        </a:prstGeom>
        <a:solidFill>
          <a:schemeClr val="accent5">
            <a:hueOff val="-3379271"/>
            <a:satOff val="-8710"/>
            <a:lumOff val="-588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DF4C5E-EF18-714A-88B3-DEE5D547FB53}">
      <dsp:nvSpPr>
        <dsp:cNvPr id="0" name=""/>
        <dsp:cNvSpPr/>
      </dsp:nvSpPr>
      <dsp:spPr>
        <a:xfrm rot="2700000">
          <a:off x="8317518" y="3401054"/>
          <a:ext cx="106685" cy="106685"/>
        </a:xfrm>
        <a:prstGeom prst="rect">
          <a:avLst/>
        </a:prstGeom>
        <a:solidFill>
          <a:schemeClr val="accent5">
            <a:hueOff val="-5068907"/>
            <a:satOff val="-13064"/>
            <a:lumOff val="-882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66EF2D-486F-6949-A3A0-9637ACE60083}">
      <dsp:nvSpPr>
        <dsp:cNvPr id="0" name=""/>
        <dsp:cNvSpPr/>
      </dsp:nvSpPr>
      <dsp:spPr>
        <a:xfrm>
          <a:off x="8369617" y="2125980"/>
          <a:ext cx="3572827" cy="822960"/>
        </a:xfrm>
        <a:prstGeom prst="rect">
          <a:avLst/>
        </a:prstGeom>
        <a:solidFill>
          <a:schemeClr val="accent5">
            <a:hueOff val="-53024"/>
            <a:satOff val="31033"/>
            <a:lumOff val="-22549"/>
            <a:alphaOff val="0"/>
          </a:schemeClr>
        </a:solidFill>
        <a:ln w="12700" cap="flat" cmpd="sng" algn="ctr">
          <a:solidFill>
            <a:schemeClr val="accent5">
              <a:hueOff val="-53024"/>
              <a:satOff val="31033"/>
              <a:lumOff val="-2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i="0" kern="1200">
              <a:latin typeface="Arial Narrow" panose="020B0606020202030204" pitchFamily="34" charset="0"/>
            </a:rPr>
            <a:t>2013 - 2016</a:t>
          </a:r>
          <a:endParaRPr lang="en-US" sz="2000" b="1" i="0" kern="1200" dirty="0">
            <a:latin typeface="Arial Narrow" panose="020B0606020202030204" pitchFamily="34" charset="0"/>
          </a:endParaRPr>
        </a:p>
      </dsp:txBody>
      <dsp:txXfrm>
        <a:off x="8369617" y="2125980"/>
        <a:ext cx="3572827" cy="822960"/>
      </dsp:txXfrm>
    </dsp:sp>
    <dsp:sp modelId="{9DAD9047-3EB6-E74F-8C2F-FDDCB7737B5B}">
      <dsp:nvSpPr>
        <dsp:cNvPr id="0" name=""/>
        <dsp:cNvSpPr/>
      </dsp:nvSpPr>
      <dsp:spPr>
        <a:xfrm>
          <a:off x="8369617" y="1296847"/>
          <a:ext cx="3572827" cy="829132"/>
        </a:xfrm>
        <a:prstGeom prst="rect">
          <a:avLst/>
        </a:prstGeom>
        <a:solidFill>
          <a:schemeClr val="accent5">
            <a:tint val="40000"/>
            <a:alpha val="90000"/>
            <a:hueOff val="180017"/>
            <a:satOff val="-29572"/>
            <a:lumOff val="-4117"/>
            <a:alphaOff val="0"/>
          </a:schemeClr>
        </a:solidFill>
        <a:ln w="12700" cap="flat" cmpd="sng" algn="ctr">
          <a:solidFill>
            <a:schemeClr val="accent5">
              <a:tint val="40000"/>
              <a:alpha val="90000"/>
              <a:hueOff val="180017"/>
              <a:satOff val="-29572"/>
              <a:lumOff val="-41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1" i="0" kern="1200" dirty="0">
              <a:latin typeface="Arial Narrow" panose="020B0606020202030204" pitchFamily="34" charset="0"/>
            </a:rPr>
            <a:t>Mobility and Migration for Development </a:t>
          </a:r>
          <a:r>
            <a:rPr lang="en-US" sz="1700" b="1" i="0" kern="1200" dirty="0" err="1">
              <a:latin typeface="Arial Narrow" panose="020B0606020202030204" pitchFamily="34" charset="0"/>
            </a:rPr>
            <a:t>Programme</a:t>
          </a:r>
          <a:r>
            <a:rPr lang="en-US" sz="1700" b="1" i="0" kern="1200" dirty="0">
              <a:latin typeface="Arial Narrow" panose="020B0606020202030204" pitchFamily="34" charset="0"/>
            </a:rPr>
            <a:t> (Mali)</a:t>
          </a:r>
        </a:p>
      </dsp:txBody>
      <dsp:txXfrm>
        <a:off x="8369617" y="1296847"/>
        <a:ext cx="3572827" cy="829132"/>
      </dsp:txXfrm>
    </dsp:sp>
    <dsp:sp modelId="{25420820-EFD9-6F44-926F-1318E919BAD6}">
      <dsp:nvSpPr>
        <dsp:cNvPr id="0" name=""/>
        <dsp:cNvSpPr/>
      </dsp:nvSpPr>
      <dsp:spPr>
        <a:xfrm>
          <a:off x="10156031" y="2948940"/>
          <a:ext cx="0" cy="480060"/>
        </a:xfrm>
        <a:prstGeom prst="line">
          <a:avLst/>
        </a:prstGeom>
        <a:noFill/>
        <a:ln w="6350" cap="flat" cmpd="sng" algn="ctr">
          <a:solidFill>
            <a:schemeClr val="accent5">
              <a:hueOff val="-53024"/>
              <a:satOff val="31033"/>
              <a:lumOff val="-22549"/>
              <a:alphaOff val="0"/>
            </a:schemeClr>
          </a:solidFill>
          <a:prstDash val="solid"/>
          <a:miter lim="800000"/>
        </a:ln>
        <a:effectLst/>
      </dsp:spPr>
      <dsp:style>
        <a:lnRef idx="1">
          <a:scrgbClr r="0" g="0" b="0"/>
        </a:lnRef>
        <a:fillRef idx="0">
          <a:scrgbClr r="0" g="0" b="0"/>
        </a:fillRef>
        <a:effectRef idx="0">
          <a:scrgbClr r="0" g="0" b="0"/>
        </a:effectRef>
        <a:fontRef idx="minor"/>
      </dsp:style>
    </dsp:sp>
    <dsp:sp modelId="{79CB3403-8CD7-A740-B098-159701A8F763}">
      <dsp:nvSpPr>
        <dsp:cNvPr id="0" name=""/>
        <dsp:cNvSpPr/>
      </dsp:nvSpPr>
      <dsp:spPr>
        <a:xfrm rot="2700000">
          <a:off x="10102688" y="3375657"/>
          <a:ext cx="106685" cy="106685"/>
        </a:xfrm>
        <a:prstGeom prst="rect">
          <a:avLst/>
        </a:prstGeom>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6C447-2A13-1A44-86C0-2E770018EBB9}">
      <dsp:nvSpPr>
        <dsp:cNvPr id="0" name=""/>
        <dsp:cNvSpPr/>
      </dsp:nvSpPr>
      <dsp:spPr>
        <a:xfrm>
          <a:off x="0" y="3429000"/>
          <a:ext cx="12192000" cy="0"/>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09483C-1B0A-D545-8E50-5A9A60BDCC0D}">
      <dsp:nvSpPr>
        <dsp:cNvPr id="0" name=""/>
        <dsp:cNvSpPr/>
      </dsp:nvSpPr>
      <dsp:spPr>
        <a:xfrm>
          <a:off x="210442" y="2125980"/>
          <a:ext cx="3064668" cy="82296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i="0" kern="1200" dirty="0">
              <a:latin typeface="Arial Narrow" panose="020B0606020202030204" pitchFamily="34" charset="0"/>
            </a:rPr>
            <a:t>2014 - 2016</a:t>
          </a:r>
        </a:p>
      </dsp:txBody>
      <dsp:txXfrm>
        <a:off x="210442" y="2125980"/>
        <a:ext cx="3064668" cy="822960"/>
      </dsp:txXfrm>
    </dsp:sp>
    <dsp:sp modelId="{DC49C091-228A-5746-BF11-95DB80FDFA01}">
      <dsp:nvSpPr>
        <dsp:cNvPr id="0" name=""/>
        <dsp:cNvSpPr/>
      </dsp:nvSpPr>
      <dsp:spPr>
        <a:xfrm>
          <a:off x="210442" y="1115475"/>
          <a:ext cx="3064668" cy="101050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GB" sz="1700" b="1" i="0" kern="1200" dirty="0">
              <a:latin typeface="Arial Narrow" panose="020B0606020202030204" pitchFamily="34" charset="0"/>
            </a:rPr>
            <a:t>Comprehensive Migration Management Strategy (COMMIST) (Tanzania)</a:t>
          </a:r>
          <a:endParaRPr lang="en-US" sz="1700" b="1" i="0" kern="1200" dirty="0">
            <a:latin typeface="Arial Narrow" panose="020B0606020202030204" pitchFamily="34" charset="0"/>
          </a:endParaRPr>
        </a:p>
      </dsp:txBody>
      <dsp:txXfrm>
        <a:off x="210442" y="1115475"/>
        <a:ext cx="3064668" cy="1010505"/>
      </dsp:txXfrm>
    </dsp:sp>
    <dsp:sp modelId="{2F204CC6-0ED4-7449-BFD2-1B240010EBB8}">
      <dsp:nvSpPr>
        <dsp:cNvPr id="0" name=""/>
        <dsp:cNvSpPr/>
      </dsp:nvSpPr>
      <dsp:spPr>
        <a:xfrm>
          <a:off x="1742777" y="2948940"/>
          <a:ext cx="0" cy="480060"/>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0358767-4B6A-554C-B366-97EEDBAD1C9D}">
      <dsp:nvSpPr>
        <dsp:cNvPr id="0" name=""/>
        <dsp:cNvSpPr/>
      </dsp:nvSpPr>
      <dsp:spPr>
        <a:xfrm>
          <a:off x="1951732" y="3909060"/>
          <a:ext cx="3064668" cy="822960"/>
        </a:xfrm>
        <a:prstGeom prst="rect">
          <a:avLst/>
        </a:prstGeom>
        <a:solidFill>
          <a:schemeClr val="accent5">
            <a:hueOff val="-10605"/>
            <a:satOff val="6207"/>
            <a:lumOff val="-4510"/>
            <a:alphaOff val="0"/>
          </a:schemeClr>
        </a:solidFill>
        <a:ln w="12700" cap="flat" cmpd="sng" algn="ctr">
          <a:solidFill>
            <a:schemeClr val="accent5">
              <a:hueOff val="-10605"/>
              <a:satOff val="6207"/>
              <a:lumOff val="-451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i="0" kern="1200" dirty="0">
              <a:latin typeface="Arial Narrow" panose="020B0606020202030204" pitchFamily="34" charset="0"/>
            </a:rPr>
            <a:t>2016 - 2021</a:t>
          </a:r>
        </a:p>
      </dsp:txBody>
      <dsp:txXfrm>
        <a:off x="1951732" y="3909060"/>
        <a:ext cx="3064668" cy="822960"/>
      </dsp:txXfrm>
    </dsp:sp>
    <dsp:sp modelId="{17423F10-C430-384E-8DFA-6A3D8E2D3BC6}">
      <dsp:nvSpPr>
        <dsp:cNvPr id="0" name=""/>
        <dsp:cNvSpPr/>
      </dsp:nvSpPr>
      <dsp:spPr>
        <a:xfrm>
          <a:off x="1951732" y="4732020"/>
          <a:ext cx="3064668" cy="1010505"/>
        </a:xfrm>
        <a:prstGeom prst="rect">
          <a:avLst/>
        </a:prstGeom>
        <a:solidFill>
          <a:schemeClr val="accent5">
            <a:tint val="40000"/>
            <a:alpha val="90000"/>
            <a:hueOff val="36003"/>
            <a:satOff val="-5914"/>
            <a:lumOff val="-823"/>
            <a:alphaOff val="0"/>
          </a:schemeClr>
        </a:solidFill>
        <a:ln w="12700" cap="flat" cmpd="sng" algn="ctr">
          <a:solidFill>
            <a:schemeClr val="accent5">
              <a:tint val="40000"/>
              <a:alpha val="90000"/>
              <a:hueOff val="36003"/>
              <a:satOff val="-5914"/>
              <a:lumOff val="-8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GB" sz="1700" b="1" i="0" kern="1200" dirty="0">
              <a:latin typeface="Arial Narrow" panose="020B0606020202030204" pitchFamily="34" charset="0"/>
            </a:rPr>
            <a:t>EU-IOM Initiative for Migrant Protection and Reintegration (Nigeria, Mali and Senegal)</a:t>
          </a:r>
          <a:endParaRPr lang="en-US" sz="1700" b="1" i="0" kern="1200" dirty="0">
            <a:latin typeface="Arial Narrow" panose="020B0606020202030204" pitchFamily="34" charset="0"/>
          </a:endParaRPr>
        </a:p>
      </dsp:txBody>
      <dsp:txXfrm>
        <a:off x="1951732" y="4732020"/>
        <a:ext cx="3064668" cy="1010505"/>
      </dsp:txXfrm>
    </dsp:sp>
    <dsp:sp modelId="{0B069EC0-CBC2-2B4A-A4F0-DAD154E4CE13}">
      <dsp:nvSpPr>
        <dsp:cNvPr id="0" name=""/>
        <dsp:cNvSpPr/>
      </dsp:nvSpPr>
      <dsp:spPr>
        <a:xfrm>
          <a:off x="3484066" y="3429000"/>
          <a:ext cx="0" cy="480060"/>
        </a:xfrm>
        <a:prstGeom prst="line">
          <a:avLst/>
        </a:prstGeom>
        <a:noFill/>
        <a:ln w="6350" cap="flat" cmpd="sng" algn="ctr">
          <a:solidFill>
            <a:schemeClr val="accent5">
              <a:hueOff val="-10605"/>
              <a:satOff val="6207"/>
              <a:lumOff val="-451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3866275-1856-5444-BF54-2DF7A9D51A4F}">
      <dsp:nvSpPr>
        <dsp:cNvPr id="0" name=""/>
        <dsp:cNvSpPr/>
      </dsp:nvSpPr>
      <dsp:spPr>
        <a:xfrm rot="2700000">
          <a:off x="1689434" y="3375657"/>
          <a:ext cx="106685" cy="106685"/>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D8D62A-CC06-6940-B03C-9BC48E4A38B1}">
      <dsp:nvSpPr>
        <dsp:cNvPr id="0" name=""/>
        <dsp:cNvSpPr/>
      </dsp:nvSpPr>
      <dsp:spPr>
        <a:xfrm rot="2700000">
          <a:off x="3430723" y="3375657"/>
          <a:ext cx="106685" cy="106685"/>
        </a:xfrm>
        <a:prstGeom prst="rect">
          <a:avLst/>
        </a:prstGeom>
        <a:solidFill>
          <a:schemeClr val="accent5">
            <a:hueOff val="-1351709"/>
            <a:satOff val="-3484"/>
            <a:lumOff val="-235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F2C9CB-E224-BE4F-A22D-1F6B27BAAEEF}">
      <dsp:nvSpPr>
        <dsp:cNvPr id="0" name=""/>
        <dsp:cNvSpPr/>
      </dsp:nvSpPr>
      <dsp:spPr>
        <a:xfrm>
          <a:off x="3693021" y="2125980"/>
          <a:ext cx="3064668" cy="822960"/>
        </a:xfrm>
        <a:prstGeom prst="rect">
          <a:avLst/>
        </a:prstGeom>
        <a:solidFill>
          <a:schemeClr val="accent5">
            <a:hueOff val="-21209"/>
            <a:satOff val="12413"/>
            <a:lumOff val="-9020"/>
            <a:alphaOff val="0"/>
          </a:schemeClr>
        </a:solidFill>
        <a:ln w="12700" cap="flat" cmpd="sng" algn="ctr">
          <a:solidFill>
            <a:schemeClr val="accent5">
              <a:hueOff val="-21209"/>
              <a:satOff val="12413"/>
              <a:lumOff val="-90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i="0" kern="1200" dirty="0">
              <a:latin typeface="Arial Narrow" panose="020B0606020202030204" pitchFamily="34" charset="0"/>
            </a:rPr>
            <a:t>2017 - 2019</a:t>
          </a:r>
          <a:endParaRPr lang="en-US" sz="2000" kern="1200" dirty="0">
            <a:latin typeface="Arial Narrow" panose="020B0606020202030204" pitchFamily="34" charset="0"/>
          </a:endParaRPr>
        </a:p>
      </dsp:txBody>
      <dsp:txXfrm>
        <a:off x="3693021" y="2125980"/>
        <a:ext cx="3064668" cy="822960"/>
      </dsp:txXfrm>
    </dsp:sp>
    <dsp:sp modelId="{D9A1A91C-515B-8440-B800-36BFDFDE48A2}">
      <dsp:nvSpPr>
        <dsp:cNvPr id="0" name=""/>
        <dsp:cNvSpPr/>
      </dsp:nvSpPr>
      <dsp:spPr>
        <a:xfrm>
          <a:off x="3693021" y="1115475"/>
          <a:ext cx="3064668" cy="1010505"/>
        </a:xfrm>
        <a:prstGeom prst="rect">
          <a:avLst/>
        </a:prstGeom>
        <a:solidFill>
          <a:schemeClr val="accent5">
            <a:tint val="40000"/>
            <a:alpha val="90000"/>
            <a:hueOff val="72007"/>
            <a:satOff val="-11829"/>
            <a:lumOff val="-1647"/>
            <a:alphaOff val="0"/>
          </a:schemeClr>
        </a:solidFill>
        <a:ln w="12700" cap="flat" cmpd="sng" algn="ctr">
          <a:solidFill>
            <a:schemeClr val="accent5">
              <a:tint val="40000"/>
              <a:alpha val="90000"/>
              <a:hueOff val="72007"/>
              <a:satOff val="-11829"/>
              <a:lumOff val="-16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GB" sz="1700" b="1" i="0" kern="1200" dirty="0">
              <a:latin typeface="Arial Narrow" panose="020B0606020202030204" pitchFamily="34" charset="0"/>
            </a:rPr>
            <a:t>Engagement of border communities for border security and management (Senegal)</a:t>
          </a:r>
          <a:endParaRPr lang="en-US" sz="1700" b="1" i="0" kern="1200" dirty="0">
            <a:latin typeface="Arial Narrow" panose="020B0606020202030204" pitchFamily="34" charset="0"/>
          </a:endParaRPr>
        </a:p>
      </dsp:txBody>
      <dsp:txXfrm>
        <a:off x="3693021" y="1115475"/>
        <a:ext cx="3064668" cy="1010505"/>
      </dsp:txXfrm>
    </dsp:sp>
    <dsp:sp modelId="{9644E29D-D4BF-6341-8FC7-A000456E1077}">
      <dsp:nvSpPr>
        <dsp:cNvPr id="0" name=""/>
        <dsp:cNvSpPr/>
      </dsp:nvSpPr>
      <dsp:spPr>
        <a:xfrm>
          <a:off x="5225355" y="2948940"/>
          <a:ext cx="0" cy="480060"/>
        </a:xfrm>
        <a:prstGeom prst="line">
          <a:avLst/>
        </a:prstGeom>
        <a:noFill/>
        <a:ln w="6350" cap="flat" cmpd="sng" algn="ctr">
          <a:solidFill>
            <a:schemeClr val="accent5">
              <a:hueOff val="-21209"/>
              <a:satOff val="12413"/>
              <a:lumOff val="-902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DF8EACD-1A5D-B04A-BEB4-5612058EB813}">
      <dsp:nvSpPr>
        <dsp:cNvPr id="0" name=""/>
        <dsp:cNvSpPr/>
      </dsp:nvSpPr>
      <dsp:spPr>
        <a:xfrm>
          <a:off x="5434310" y="3909060"/>
          <a:ext cx="3064668" cy="822960"/>
        </a:xfrm>
        <a:prstGeom prst="rect">
          <a:avLst/>
        </a:prstGeom>
        <a:solidFill>
          <a:schemeClr val="accent5">
            <a:hueOff val="-31814"/>
            <a:satOff val="18620"/>
            <a:lumOff val="-13529"/>
            <a:alphaOff val="0"/>
          </a:schemeClr>
        </a:solidFill>
        <a:ln w="12700" cap="flat" cmpd="sng" algn="ctr">
          <a:solidFill>
            <a:schemeClr val="accent5">
              <a:hueOff val="-31814"/>
              <a:satOff val="18620"/>
              <a:lumOff val="-135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i="0" kern="1200" dirty="0">
              <a:latin typeface="Arial Narrow" panose="020B0606020202030204" pitchFamily="34" charset="0"/>
            </a:rPr>
            <a:t>2018 - 2022</a:t>
          </a:r>
        </a:p>
      </dsp:txBody>
      <dsp:txXfrm>
        <a:off x="5434310" y="3909060"/>
        <a:ext cx="3064668" cy="822960"/>
      </dsp:txXfrm>
    </dsp:sp>
    <dsp:sp modelId="{F2C259EA-8621-2A43-881F-6C514A995F00}">
      <dsp:nvSpPr>
        <dsp:cNvPr id="0" name=""/>
        <dsp:cNvSpPr/>
      </dsp:nvSpPr>
      <dsp:spPr>
        <a:xfrm>
          <a:off x="5434310" y="4732020"/>
          <a:ext cx="3064668" cy="829132"/>
        </a:xfrm>
        <a:prstGeom prst="rect">
          <a:avLst/>
        </a:prstGeom>
        <a:solidFill>
          <a:schemeClr val="accent5">
            <a:tint val="40000"/>
            <a:alpha val="90000"/>
            <a:hueOff val="108010"/>
            <a:satOff val="-17743"/>
            <a:lumOff val="-2470"/>
            <a:alphaOff val="0"/>
          </a:schemeClr>
        </a:solidFill>
        <a:ln w="12700" cap="flat" cmpd="sng" algn="ctr">
          <a:solidFill>
            <a:schemeClr val="accent5">
              <a:tint val="40000"/>
              <a:alpha val="90000"/>
              <a:hueOff val="108010"/>
              <a:satOff val="-17743"/>
              <a:lumOff val="-24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1" i="0" kern="1200" dirty="0">
              <a:latin typeface="Arial Narrow" panose="020B0606020202030204" pitchFamily="34" charset="0"/>
            </a:rPr>
            <a:t>Better Migration Management </a:t>
          </a:r>
          <a:r>
            <a:rPr lang="en-US" sz="1700" b="1" i="0" kern="1200" dirty="0" err="1">
              <a:latin typeface="Arial Narrow" panose="020B0606020202030204" pitchFamily="34" charset="0"/>
            </a:rPr>
            <a:t>Programme</a:t>
          </a:r>
          <a:r>
            <a:rPr lang="en-US" sz="1700" b="1" i="0" kern="1200" dirty="0">
              <a:latin typeface="Arial Narrow" panose="020B0606020202030204" pitchFamily="34" charset="0"/>
            </a:rPr>
            <a:t> (</a:t>
          </a:r>
          <a:r>
            <a:rPr lang="en-US" sz="1700" b="1" i="0" kern="1200" dirty="0" err="1">
              <a:latin typeface="Arial Narrow" panose="020B0606020202030204" pitchFamily="34" charset="0"/>
            </a:rPr>
            <a:t>EHoA</a:t>
          </a:r>
          <a:r>
            <a:rPr lang="en-US" sz="1700" b="1" i="0" kern="1200" dirty="0">
              <a:latin typeface="Arial Narrow" panose="020B0606020202030204" pitchFamily="34" charset="0"/>
            </a:rPr>
            <a:t>)</a:t>
          </a:r>
        </a:p>
      </dsp:txBody>
      <dsp:txXfrm>
        <a:off x="5434310" y="4732020"/>
        <a:ext cx="3064668" cy="829132"/>
      </dsp:txXfrm>
    </dsp:sp>
    <dsp:sp modelId="{A868AC07-0E89-8048-85D6-AD720CCDB389}">
      <dsp:nvSpPr>
        <dsp:cNvPr id="0" name=""/>
        <dsp:cNvSpPr/>
      </dsp:nvSpPr>
      <dsp:spPr>
        <a:xfrm>
          <a:off x="6966644" y="3429000"/>
          <a:ext cx="0" cy="480060"/>
        </a:xfrm>
        <a:prstGeom prst="line">
          <a:avLst/>
        </a:prstGeom>
        <a:noFill/>
        <a:ln w="6350" cap="flat" cmpd="sng" algn="ctr">
          <a:solidFill>
            <a:schemeClr val="accent5">
              <a:hueOff val="-31814"/>
              <a:satOff val="18620"/>
              <a:lumOff val="-13529"/>
              <a:alphaOff val="0"/>
            </a:schemeClr>
          </a:solidFill>
          <a:prstDash val="solid"/>
          <a:miter lim="800000"/>
        </a:ln>
        <a:effectLst/>
      </dsp:spPr>
      <dsp:style>
        <a:lnRef idx="1">
          <a:scrgbClr r="0" g="0" b="0"/>
        </a:lnRef>
        <a:fillRef idx="0">
          <a:scrgbClr r="0" g="0" b="0"/>
        </a:fillRef>
        <a:effectRef idx="0">
          <a:scrgbClr r="0" g="0" b="0"/>
        </a:effectRef>
        <a:fontRef idx="minor"/>
      </dsp:style>
    </dsp:sp>
    <dsp:sp modelId="{31B0A27F-D18F-E840-BB60-78EE2327362D}">
      <dsp:nvSpPr>
        <dsp:cNvPr id="0" name=""/>
        <dsp:cNvSpPr/>
      </dsp:nvSpPr>
      <dsp:spPr>
        <a:xfrm rot="2700000">
          <a:off x="5172012" y="3375657"/>
          <a:ext cx="106685" cy="106685"/>
        </a:xfrm>
        <a:prstGeom prst="rect">
          <a:avLst/>
        </a:prstGeom>
        <a:solidFill>
          <a:schemeClr val="accent5">
            <a:hueOff val="-2703417"/>
            <a:satOff val="-6968"/>
            <a:lumOff val="-470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50B5C3-1168-2B40-BE8B-9BA53054EF54}">
      <dsp:nvSpPr>
        <dsp:cNvPr id="0" name=""/>
        <dsp:cNvSpPr/>
      </dsp:nvSpPr>
      <dsp:spPr>
        <a:xfrm rot="2700000">
          <a:off x="6913301" y="3375657"/>
          <a:ext cx="106685" cy="106685"/>
        </a:xfrm>
        <a:prstGeom prst="rect">
          <a:avLst/>
        </a:prstGeom>
        <a:solidFill>
          <a:schemeClr val="accent5">
            <a:hueOff val="-4055126"/>
            <a:satOff val="-10451"/>
            <a:lumOff val="-705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C9FF2A-D404-1541-9A41-09009B16F6A1}">
      <dsp:nvSpPr>
        <dsp:cNvPr id="0" name=""/>
        <dsp:cNvSpPr/>
      </dsp:nvSpPr>
      <dsp:spPr>
        <a:xfrm>
          <a:off x="7175599" y="2125980"/>
          <a:ext cx="3064668" cy="822960"/>
        </a:xfrm>
        <a:prstGeom prst="rect">
          <a:avLst/>
        </a:prstGeom>
        <a:solidFill>
          <a:schemeClr val="accent5">
            <a:hueOff val="-42419"/>
            <a:satOff val="24826"/>
            <a:lumOff val="-18039"/>
            <a:alphaOff val="0"/>
          </a:schemeClr>
        </a:solidFill>
        <a:ln w="12700" cap="flat" cmpd="sng" algn="ctr">
          <a:solidFill>
            <a:schemeClr val="accent5">
              <a:hueOff val="-42419"/>
              <a:satOff val="24826"/>
              <a:lumOff val="-180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i="0" kern="1200" dirty="0">
              <a:latin typeface="Arial Narrow" panose="020B0606020202030204" pitchFamily="34" charset="0"/>
            </a:rPr>
            <a:t>2018 - Ongoing</a:t>
          </a:r>
        </a:p>
      </dsp:txBody>
      <dsp:txXfrm>
        <a:off x="7175599" y="2125980"/>
        <a:ext cx="3064668" cy="822960"/>
      </dsp:txXfrm>
    </dsp:sp>
    <dsp:sp modelId="{30DDA4E1-8A2C-D44E-B47C-9C8022223BA3}">
      <dsp:nvSpPr>
        <dsp:cNvPr id="0" name=""/>
        <dsp:cNvSpPr/>
      </dsp:nvSpPr>
      <dsp:spPr>
        <a:xfrm>
          <a:off x="7175599" y="1037744"/>
          <a:ext cx="3064668" cy="1088236"/>
        </a:xfrm>
        <a:prstGeom prst="rect">
          <a:avLst/>
        </a:prstGeom>
        <a:solidFill>
          <a:schemeClr val="accent5">
            <a:tint val="40000"/>
            <a:alpha val="90000"/>
            <a:hueOff val="144014"/>
            <a:satOff val="-23658"/>
            <a:lumOff val="-3294"/>
            <a:alphaOff val="0"/>
          </a:schemeClr>
        </a:solidFill>
        <a:ln w="12700" cap="flat" cmpd="sng" algn="ctr">
          <a:solidFill>
            <a:schemeClr val="accent5">
              <a:tint val="40000"/>
              <a:alpha val="90000"/>
              <a:hueOff val="144014"/>
              <a:satOff val="-23658"/>
              <a:lumOff val="-32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1" i="0" kern="1200" dirty="0">
              <a:latin typeface="Arial Narrow" panose="020B0606020202030204" pitchFamily="34" charset="0"/>
            </a:rPr>
            <a:t>Joint </a:t>
          </a:r>
          <a:r>
            <a:rPr lang="en-US" sz="1700" b="1" i="0" kern="1200" dirty="0" err="1">
              <a:latin typeface="Arial Narrow" panose="020B0606020202030204" pitchFamily="34" charset="0"/>
            </a:rPr>
            <a:t>Labour</a:t>
          </a:r>
          <a:r>
            <a:rPr lang="en-US" sz="1700" b="1" i="0" kern="1200" dirty="0">
              <a:latin typeface="Arial Narrow" panose="020B0606020202030204" pitchFamily="34" charset="0"/>
            </a:rPr>
            <a:t> Migration </a:t>
          </a:r>
          <a:r>
            <a:rPr lang="en-US" sz="1700" b="1" i="0" kern="1200" dirty="0" err="1">
              <a:latin typeface="Arial Narrow" panose="020B0606020202030204" pitchFamily="34" charset="0"/>
            </a:rPr>
            <a:t>Programme</a:t>
          </a:r>
          <a:r>
            <a:rPr lang="en-US" sz="1700" b="1" i="0" kern="1200" dirty="0">
              <a:latin typeface="Arial Narrow" panose="020B0606020202030204" pitchFamily="34" charset="0"/>
            </a:rPr>
            <a:t> (JLMP)</a:t>
          </a:r>
        </a:p>
        <a:p>
          <a:pPr marL="0" lvl="0" indent="0" algn="ctr" defTabSz="755650">
            <a:lnSpc>
              <a:spcPct val="90000"/>
            </a:lnSpc>
            <a:spcBef>
              <a:spcPct val="0"/>
            </a:spcBef>
            <a:spcAft>
              <a:spcPct val="35000"/>
            </a:spcAft>
            <a:buNone/>
          </a:pPr>
          <a:r>
            <a:rPr lang="en-US" sz="1700" b="1" i="0" kern="1200" dirty="0">
              <a:latin typeface="Arial Narrow" panose="020B0606020202030204" pitchFamily="34" charset="0"/>
            </a:rPr>
            <a:t>Regional and National</a:t>
          </a:r>
        </a:p>
      </dsp:txBody>
      <dsp:txXfrm>
        <a:off x="7175599" y="1037744"/>
        <a:ext cx="3064668" cy="1088236"/>
      </dsp:txXfrm>
    </dsp:sp>
    <dsp:sp modelId="{27063796-6807-114E-B769-2F7BFDC97D9E}">
      <dsp:nvSpPr>
        <dsp:cNvPr id="0" name=""/>
        <dsp:cNvSpPr/>
      </dsp:nvSpPr>
      <dsp:spPr>
        <a:xfrm>
          <a:off x="8707933" y="2948940"/>
          <a:ext cx="0" cy="480060"/>
        </a:xfrm>
        <a:prstGeom prst="line">
          <a:avLst/>
        </a:prstGeom>
        <a:noFill/>
        <a:ln w="6350" cap="flat" cmpd="sng" algn="ctr">
          <a:solidFill>
            <a:schemeClr val="accent5">
              <a:hueOff val="-42419"/>
              <a:satOff val="24826"/>
              <a:lumOff val="-18039"/>
              <a:alphaOff val="0"/>
            </a:schemeClr>
          </a:solidFill>
          <a:prstDash val="solid"/>
          <a:miter lim="800000"/>
        </a:ln>
        <a:effectLst/>
      </dsp:spPr>
      <dsp:style>
        <a:lnRef idx="1">
          <a:scrgbClr r="0" g="0" b="0"/>
        </a:lnRef>
        <a:fillRef idx="0">
          <a:scrgbClr r="0" g="0" b="0"/>
        </a:fillRef>
        <a:effectRef idx="0">
          <a:scrgbClr r="0" g="0" b="0"/>
        </a:effectRef>
        <a:fontRef idx="minor"/>
      </dsp:style>
    </dsp:sp>
    <dsp:sp modelId="{94BD07AF-160C-7041-BF75-FD964F3311EE}">
      <dsp:nvSpPr>
        <dsp:cNvPr id="0" name=""/>
        <dsp:cNvSpPr/>
      </dsp:nvSpPr>
      <dsp:spPr>
        <a:xfrm>
          <a:off x="8916888" y="3909060"/>
          <a:ext cx="3064668" cy="822960"/>
        </a:xfrm>
        <a:prstGeom prst="rect">
          <a:avLst/>
        </a:prstGeom>
        <a:solidFill>
          <a:schemeClr val="accent5">
            <a:hueOff val="-53024"/>
            <a:satOff val="31033"/>
            <a:lumOff val="-22549"/>
            <a:alphaOff val="0"/>
          </a:schemeClr>
        </a:solidFill>
        <a:ln w="12700" cap="flat" cmpd="sng" algn="ctr">
          <a:solidFill>
            <a:schemeClr val="accent5">
              <a:hueOff val="-53024"/>
              <a:satOff val="31033"/>
              <a:lumOff val="-2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i="0" kern="1200" dirty="0">
              <a:latin typeface="Arial Narrow" panose="020B0606020202030204" pitchFamily="34" charset="0"/>
            </a:rPr>
            <a:t>2019 - 2020</a:t>
          </a:r>
        </a:p>
      </dsp:txBody>
      <dsp:txXfrm>
        <a:off x="8916888" y="3909060"/>
        <a:ext cx="3064668" cy="822960"/>
      </dsp:txXfrm>
    </dsp:sp>
    <dsp:sp modelId="{5DD1EBDE-77DF-3C4A-9D37-688DD469AEBD}">
      <dsp:nvSpPr>
        <dsp:cNvPr id="0" name=""/>
        <dsp:cNvSpPr/>
      </dsp:nvSpPr>
      <dsp:spPr>
        <a:xfrm>
          <a:off x="8916888" y="4732020"/>
          <a:ext cx="3064668" cy="1010505"/>
        </a:xfrm>
        <a:prstGeom prst="rect">
          <a:avLst/>
        </a:prstGeom>
        <a:solidFill>
          <a:schemeClr val="accent5">
            <a:tint val="40000"/>
            <a:alpha val="90000"/>
            <a:hueOff val="180017"/>
            <a:satOff val="-29572"/>
            <a:lumOff val="-4117"/>
            <a:alphaOff val="0"/>
          </a:schemeClr>
        </a:solidFill>
        <a:ln w="12700" cap="flat" cmpd="sng" algn="ctr">
          <a:solidFill>
            <a:schemeClr val="accent5">
              <a:tint val="40000"/>
              <a:alpha val="90000"/>
              <a:hueOff val="180017"/>
              <a:satOff val="-29572"/>
              <a:lumOff val="-41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1" i="0" kern="1200" dirty="0">
              <a:latin typeface="Arial Narrow" panose="020B0606020202030204" pitchFamily="34" charset="0"/>
            </a:rPr>
            <a:t>Initiative for </a:t>
          </a:r>
          <a:r>
            <a:rPr lang="en-US" sz="1700" b="1" i="0" kern="1200" dirty="0" err="1">
              <a:latin typeface="Arial Narrow" panose="020B0606020202030204" pitchFamily="34" charset="0"/>
            </a:rPr>
            <a:t>Labour</a:t>
          </a:r>
          <a:r>
            <a:rPr lang="en-US" sz="1700" b="1" i="0" kern="1200" dirty="0">
              <a:latin typeface="Arial Narrow" panose="020B0606020202030204" pitchFamily="34" charset="0"/>
            </a:rPr>
            <a:t> Migration Employment and Reintegration in Nigeria and Ghana (LMER)</a:t>
          </a:r>
        </a:p>
      </dsp:txBody>
      <dsp:txXfrm>
        <a:off x="8916888" y="4732020"/>
        <a:ext cx="3064668" cy="1010505"/>
      </dsp:txXfrm>
    </dsp:sp>
    <dsp:sp modelId="{2D97B980-8B8D-A843-8923-1B8A01F2EB4B}">
      <dsp:nvSpPr>
        <dsp:cNvPr id="0" name=""/>
        <dsp:cNvSpPr/>
      </dsp:nvSpPr>
      <dsp:spPr>
        <a:xfrm>
          <a:off x="10449222" y="3429000"/>
          <a:ext cx="0" cy="480060"/>
        </a:xfrm>
        <a:prstGeom prst="line">
          <a:avLst/>
        </a:prstGeom>
        <a:noFill/>
        <a:ln w="6350" cap="flat" cmpd="sng" algn="ctr">
          <a:solidFill>
            <a:schemeClr val="accent5">
              <a:hueOff val="-53024"/>
              <a:satOff val="31033"/>
              <a:lumOff val="-22549"/>
              <a:alphaOff val="0"/>
            </a:schemeClr>
          </a:solidFill>
          <a:prstDash val="solid"/>
          <a:miter lim="800000"/>
        </a:ln>
        <a:effectLst/>
      </dsp:spPr>
      <dsp:style>
        <a:lnRef idx="1">
          <a:scrgbClr r="0" g="0" b="0"/>
        </a:lnRef>
        <a:fillRef idx="0">
          <a:scrgbClr r="0" g="0" b="0"/>
        </a:fillRef>
        <a:effectRef idx="0">
          <a:scrgbClr r="0" g="0" b="0"/>
        </a:effectRef>
        <a:fontRef idx="minor"/>
      </dsp:style>
    </dsp:sp>
    <dsp:sp modelId="{3CD670DD-A0F0-2A42-B4E9-3F5B6967F416}">
      <dsp:nvSpPr>
        <dsp:cNvPr id="0" name=""/>
        <dsp:cNvSpPr/>
      </dsp:nvSpPr>
      <dsp:spPr>
        <a:xfrm rot="2700000">
          <a:off x="8654590" y="3375657"/>
          <a:ext cx="106685" cy="106685"/>
        </a:xfrm>
        <a:prstGeom prst="rect">
          <a:avLst/>
        </a:prstGeom>
        <a:solidFill>
          <a:schemeClr val="accent5">
            <a:hueOff val="-5406834"/>
            <a:satOff val="-13935"/>
            <a:lumOff val="-941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09E3DA-A5C9-E244-986E-AAFFD270859F}">
      <dsp:nvSpPr>
        <dsp:cNvPr id="0" name=""/>
        <dsp:cNvSpPr/>
      </dsp:nvSpPr>
      <dsp:spPr>
        <a:xfrm rot="2700000">
          <a:off x="10395879" y="3375657"/>
          <a:ext cx="106685" cy="106685"/>
        </a:xfrm>
        <a:prstGeom prst="rect">
          <a:avLst/>
        </a:prstGeom>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AC74D7-B747-A544-8AF3-0B2CD48366B7}" type="datetimeFigureOut">
              <a:rPr lang="es-ES" smtClean="0"/>
              <a:t>14/7/22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2E7F3-2854-5B40-84BD-7C1D6E3868AD}" type="slidenum">
              <a:rPr lang="es-ES" smtClean="0"/>
              <a:t>‹#›</a:t>
            </a:fld>
            <a:endParaRPr lang="es-ES"/>
          </a:p>
        </p:txBody>
      </p:sp>
    </p:spTree>
    <p:extLst>
      <p:ext uri="{BB962C8B-B14F-4D97-AF65-F5344CB8AC3E}">
        <p14:creationId xmlns:p14="http://schemas.microsoft.com/office/powerpoint/2010/main" val="230453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Mixed Migration Report 2019</a:t>
            </a:r>
          </a:p>
        </p:txBody>
      </p:sp>
      <p:sp>
        <p:nvSpPr>
          <p:cNvPr id="4" name="Slide Number Placeholder 3"/>
          <p:cNvSpPr>
            <a:spLocks noGrp="1"/>
          </p:cNvSpPr>
          <p:nvPr>
            <p:ph type="sldNum" sz="quarter" idx="5"/>
          </p:nvPr>
        </p:nvSpPr>
        <p:spPr/>
        <p:txBody>
          <a:bodyPr/>
          <a:lstStyle/>
          <a:p>
            <a:fld id="{B262E7F3-2854-5B40-84BD-7C1D6E3868AD}" type="slidenum">
              <a:rPr lang="es-ES" smtClean="0"/>
              <a:t>11</a:t>
            </a:fld>
            <a:endParaRPr lang="es-ES"/>
          </a:p>
        </p:txBody>
      </p:sp>
    </p:spTree>
    <p:extLst>
      <p:ext uri="{BB962C8B-B14F-4D97-AF65-F5344CB8AC3E}">
        <p14:creationId xmlns:p14="http://schemas.microsoft.com/office/powerpoint/2010/main" val="288708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Mixed Migration Report 2019</a:t>
            </a:r>
          </a:p>
        </p:txBody>
      </p:sp>
      <p:sp>
        <p:nvSpPr>
          <p:cNvPr id="4" name="Slide Number Placeholder 3"/>
          <p:cNvSpPr>
            <a:spLocks noGrp="1"/>
          </p:cNvSpPr>
          <p:nvPr>
            <p:ph type="sldNum" sz="quarter" idx="5"/>
          </p:nvPr>
        </p:nvSpPr>
        <p:spPr/>
        <p:txBody>
          <a:bodyPr/>
          <a:lstStyle/>
          <a:p>
            <a:fld id="{B262E7F3-2854-5B40-84BD-7C1D6E3868AD}" type="slidenum">
              <a:rPr lang="es-ES" smtClean="0"/>
              <a:t>12</a:t>
            </a:fld>
            <a:endParaRPr lang="es-ES"/>
          </a:p>
        </p:txBody>
      </p:sp>
    </p:spTree>
    <p:extLst>
      <p:ext uri="{BB962C8B-B14F-4D97-AF65-F5344CB8AC3E}">
        <p14:creationId xmlns:p14="http://schemas.microsoft.com/office/powerpoint/2010/main" val="690406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Mixed Migration Report 2019</a:t>
            </a:r>
          </a:p>
        </p:txBody>
      </p:sp>
      <p:sp>
        <p:nvSpPr>
          <p:cNvPr id="4" name="Slide Number Placeholder 3"/>
          <p:cNvSpPr>
            <a:spLocks noGrp="1"/>
          </p:cNvSpPr>
          <p:nvPr>
            <p:ph type="sldNum" sz="quarter" idx="5"/>
          </p:nvPr>
        </p:nvSpPr>
        <p:spPr/>
        <p:txBody>
          <a:bodyPr/>
          <a:lstStyle/>
          <a:p>
            <a:fld id="{B262E7F3-2854-5B40-84BD-7C1D6E3868AD}" type="slidenum">
              <a:rPr lang="es-ES" smtClean="0"/>
              <a:t>13</a:t>
            </a:fld>
            <a:endParaRPr lang="es-ES"/>
          </a:p>
        </p:txBody>
      </p:sp>
    </p:spTree>
    <p:extLst>
      <p:ext uri="{BB962C8B-B14F-4D97-AF65-F5344CB8AC3E}">
        <p14:creationId xmlns:p14="http://schemas.microsoft.com/office/powerpoint/2010/main" val="1568149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75D07F-D9E6-E845-ABAE-C496A55B9EFE}"/>
              </a:ext>
            </a:extLst>
          </p:cNvPr>
          <p:cNvSpPr>
            <a:spLocks noGrp="1"/>
          </p:cNvSpPr>
          <p:nvPr>
            <p:ph type="ctrTitle"/>
          </p:nvPr>
        </p:nvSpPr>
        <p:spPr>
          <a:xfrm>
            <a:off x="469557" y="1412102"/>
            <a:ext cx="6940267" cy="2387600"/>
          </a:xfrm>
          <a:noFill/>
        </p:spPr>
        <p:txBody>
          <a:bodyPr wrap="square" lIns="0" anchor="t" anchorCtr="0">
            <a:normAutofit/>
          </a:bodyPr>
          <a:lstStyle>
            <a:lvl1pPr algn="l">
              <a:defRPr sz="5400" b="1">
                <a:solidFill>
                  <a:schemeClr val="tx1"/>
                </a:solidFill>
              </a:defRPr>
            </a:lvl1pPr>
          </a:lstStyle>
          <a:p>
            <a:r>
              <a:rPr lang="es-ES"/>
              <a:t>Haga clic para modificar el estilo de título del patrón</a:t>
            </a:r>
            <a:endParaRPr lang="es-ES" dirty="0"/>
          </a:p>
        </p:txBody>
      </p:sp>
      <p:sp>
        <p:nvSpPr>
          <p:cNvPr id="3" name="Subtítulo 2">
            <a:extLst>
              <a:ext uri="{FF2B5EF4-FFF2-40B4-BE49-F238E27FC236}">
                <a16:creationId xmlns:a16="http://schemas.microsoft.com/office/drawing/2014/main" id="{35838330-9B46-2B4A-88CB-BBA6492EC271}"/>
              </a:ext>
            </a:extLst>
          </p:cNvPr>
          <p:cNvSpPr>
            <a:spLocks noGrp="1"/>
          </p:cNvSpPr>
          <p:nvPr>
            <p:ph type="subTitle" idx="1"/>
          </p:nvPr>
        </p:nvSpPr>
        <p:spPr>
          <a:xfrm>
            <a:off x="469557" y="4030371"/>
            <a:ext cx="5150536" cy="1567240"/>
          </a:xfrm>
        </p:spPr>
        <p:txBody>
          <a:bodyPr lIns="0" anchor="t"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 dirty="0"/>
          </a:p>
        </p:txBody>
      </p:sp>
      <p:pic>
        <p:nvPicPr>
          <p:cNvPr id="5" name="Picture 4" descr="A picture containing text, clipart&#10;&#10;Description automatically generated">
            <a:extLst>
              <a:ext uri="{FF2B5EF4-FFF2-40B4-BE49-F238E27FC236}">
                <a16:creationId xmlns:a16="http://schemas.microsoft.com/office/drawing/2014/main" id="{872CB0AE-7A07-3F80-0C65-EB04D97B8EED}"/>
              </a:ext>
            </a:extLst>
          </p:cNvPr>
          <p:cNvPicPr>
            <a:picLocks noChangeAspect="1"/>
          </p:cNvPicPr>
          <p:nvPr userDrawn="1"/>
        </p:nvPicPr>
        <p:blipFill>
          <a:blip r:embed="rId3"/>
          <a:stretch>
            <a:fillRect/>
          </a:stretch>
        </p:blipFill>
        <p:spPr>
          <a:xfrm>
            <a:off x="10618304" y="345302"/>
            <a:ext cx="914400" cy="1066800"/>
          </a:xfrm>
          <a:prstGeom prst="rect">
            <a:avLst/>
          </a:prstGeom>
        </p:spPr>
      </p:pic>
    </p:spTree>
    <p:extLst>
      <p:ext uri="{BB962C8B-B14F-4D97-AF65-F5344CB8AC3E}">
        <p14:creationId xmlns:p14="http://schemas.microsoft.com/office/powerpoint/2010/main" val="172837148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C3617446-3B88-DD40-BC8F-9AC1CD4414C1}"/>
              </a:ext>
            </a:extLst>
          </p:cNvPr>
          <p:cNvSpPr>
            <a:spLocks noGrp="1"/>
          </p:cNvSpPr>
          <p:nvPr>
            <p:ph type="pic" idx="1"/>
          </p:nvPr>
        </p:nvSpPr>
        <p:spPr>
          <a:xfrm>
            <a:off x="5600699" y="692151"/>
            <a:ext cx="5859463" cy="21560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7" name="Marcador de número de diapositiva 6">
            <a:extLst>
              <a:ext uri="{FF2B5EF4-FFF2-40B4-BE49-F238E27FC236}">
                <a16:creationId xmlns:a16="http://schemas.microsoft.com/office/drawing/2014/main" id="{1057988F-65C2-A242-8902-38001BE9428C}"/>
              </a:ext>
            </a:extLst>
          </p:cNvPr>
          <p:cNvSpPr>
            <a:spLocks noGrp="1"/>
          </p:cNvSpPr>
          <p:nvPr>
            <p:ph type="sldNum" sz="quarter" idx="12"/>
          </p:nvPr>
        </p:nvSpPr>
        <p:spPr>
          <a:xfrm>
            <a:off x="11338867" y="6076347"/>
            <a:ext cx="450935" cy="365125"/>
          </a:xfrm>
          <a:prstGeom prst="rect">
            <a:avLst/>
          </a:prstGeom>
        </p:spPr>
        <p:txBody>
          <a:bodyPr/>
          <a:lstStyle/>
          <a:p>
            <a:fld id="{A85EF1E5-F080-0048-9372-CF230FDE727D}" type="slidenum">
              <a:rPr lang="es-ES" smtClean="0"/>
              <a:t>‹#›</a:t>
            </a:fld>
            <a:endParaRPr lang="es-ES"/>
          </a:p>
        </p:txBody>
      </p:sp>
      <p:sp>
        <p:nvSpPr>
          <p:cNvPr id="8" name="Marcador de pie de página 4">
            <a:extLst>
              <a:ext uri="{FF2B5EF4-FFF2-40B4-BE49-F238E27FC236}">
                <a16:creationId xmlns:a16="http://schemas.microsoft.com/office/drawing/2014/main" id="{A1BD20AF-6FDF-694F-8BBB-BAF5BFBCA695}"/>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
        <p:nvSpPr>
          <p:cNvPr id="9" name="Marcador de posición de imagen 2">
            <a:extLst>
              <a:ext uri="{FF2B5EF4-FFF2-40B4-BE49-F238E27FC236}">
                <a16:creationId xmlns:a16="http://schemas.microsoft.com/office/drawing/2014/main" id="{F27B96D6-59E0-D14C-82BF-94DBA4C75E6C}"/>
              </a:ext>
            </a:extLst>
          </p:cNvPr>
          <p:cNvSpPr>
            <a:spLocks noGrp="1"/>
          </p:cNvSpPr>
          <p:nvPr>
            <p:ph type="pic" idx="13"/>
          </p:nvPr>
        </p:nvSpPr>
        <p:spPr>
          <a:xfrm>
            <a:off x="731838" y="692150"/>
            <a:ext cx="4663122" cy="52212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10" name="Marcador de posición de imagen 2">
            <a:extLst>
              <a:ext uri="{FF2B5EF4-FFF2-40B4-BE49-F238E27FC236}">
                <a16:creationId xmlns:a16="http://schemas.microsoft.com/office/drawing/2014/main" id="{6D5BA7C9-59E2-5942-B6A2-525CBCA90630}"/>
              </a:ext>
            </a:extLst>
          </p:cNvPr>
          <p:cNvSpPr>
            <a:spLocks noGrp="1"/>
          </p:cNvSpPr>
          <p:nvPr>
            <p:ph type="pic" idx="14"/>
          </p:nvPr>
        </p:nvSpPr>
        <p:spPr>
          <a:xfrm>
            <a:off x="5600699" y="3008541"/>
            <a:ext cx="5859463" cy="29048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Tree>
    <p:extLst>
      <p:ext uri="{BB962C8B-B14F-4D97-AF65-F5344CB8AC3E}">
        <p14:creationId xmlns:p14="http://schemas.microsoft.com/office/powerpoint/2010/main" val="215333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856A72-C98F-E741-AC4E-26A159CDE4FC}"/>
              </a:ext>
            </a:extLst>
          </p:cNvPr>
          <p:cNvSpPr>
            <a:spLocks noGrp="1"/>
          </p:cNvSpPr>
          <p:nvPr>
            <p:ph type="title"/>
          </p:nvPr>
        </p:nvSpPr>
        <p:spPr>
          <a:xfrm>
            <a:off x="750929" y="692150"/>
            <a:ext cx="10925134" cy="1325563"/>
          </a:xfrm>
        </p:spPr>
        <p:txBody>
          <a:bodyPr/>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FDDFAC3D-E137-3444-AC1A-D6879E2B0CAD}"/>
              </a:ext>
            </a:extLst>
          </p:cNvPr>
          <p:cNvSpPr>
            <a:spLocks noGrp="1"/>
          </p:cNvSpPr>
          <p:nvPr>
            <p:ph type="body" orient="vert" idx="1"/>
          </p:nvPr>
        </p:nvSpPr>
        <p:spPr>
          <a:xfrm>
            <a:off x="770021" y="2285999"/>
            <a:ext cx="10925134" cy="363474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número de diapositiva 5">
            <a:extLst>
              <a:ext uri="{FF2B5EF4-FFF2-40B4-BE49-F238E27FC236}">
                <a16:creationId xmlns:a16="http://schemas.microsoft.com/office/drawing/2014/main" id="{62EE16B5-B918-5E43-91B5-2204959A3352}"/>
              </a:ext>
            </a:extLst>
          </p:cNvPr>
          <p:cNvSpPr>
            <a:spLocks noGrp="1"/>
          </p:cNvSpPr>
          <p:nvPr>
            <p:ph type="sldNum" sz="quarter" idx="12"/>
          </p:nvPr>
        </p:nvSpPr>
        <p:spPr>
          <a:xfrm>
            <a:off x="11338867" y="6076347"/>
            <a:ext cx="450935" cy="365125"/>
          </a:xfrm>
          <a:prstGeom prst="rect">
            <a:avLst/>
          </a:prstGeom>
        </p:spPr>
        <p:txBody>
          <a:bodyPr/>
          <a:lstStyle/>
          <a:p>
            <a:fld id="{A85EF1E5-F080-0048-9372-CF230FDE727D}" type="slidenum">
              <a:rPr lang="es-ES" smtClean="0"/>
              <a:t>‹#›</a:t>
            </a:fld>
            <a:endParaRPr lang="es-ES"/>
          </a:p>
        </p:txBody>
      </p:sp>
      <p:sp>
        <p:nvSpPr>
          <p:cNvPr id="7" name="Marcador de pie de página 4">
            <a:extLst>
              <a:ext uri="{FF2B5EF4-FFF2-40B4-BE49-F238E27FC236}">
                <a16:creationId xmlns:a16="http://schemas.microsoft.com/office/drawing/2014/main" id="{8988F3EA-C852-F14C-ABB6-86035C9CA05C}"/>
              </a:ext>
            </a:extLst>
          </p:cNvPr>
          <p:cNvSpPr>
            <a:spLocks noGrp="1"/>
          </p:cNvSpPr>
          <p:nvPr>
            <p:ph type="ftr" sz="quarter" idx="3"/>
          </p:nvPr>
        </p:nvSpPr>
        <p:spPr>
          <a:xfrm>
            <a:off x="4038600" y="6137830"/>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2571964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064D801-4D0C-F647-AD55-976FC10FA885}"/>
              </a:ext>
            </a:extLst>
          </p:cNvPr>
          <p:cNvSpPr>
            <a:spLocks noGrp="1"/>
          </p:cNvSpPr>
          <p:nvPr>
            <p:ph type="title" orient="vert"/>
          </p:nvPr>
        </p:nvSpPr>
        <p:spPr>
          <a:xfrm>
            <a:off x="8724900" y="692150"/>
            <a:ext cx="2735263" cy="5221289"/>
          </a:xfrm>
        </p:spPr>
        <p:txBody>
          <a:bodyPr vert="eaVert"/>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38447500-C1C1-0C48-8E36-0A8847A5DD7F}"/>
              </a:ext>
            </a:extLst>
          </p:cNvPr>
          <p:cNvSpPr>
            <a:spLocks noGrp="1"/>
          </p:cNvSpPr>
          <p:nvPr>
            <p:ph type="body" orient="vert" idx="1"/>
          </p:nvPr>
        </p:nvSpPr>
        <p:spPr>
          <a:xfrm>
            <a:off x="772160" y="692150"/>
            <a:ext cx="7680959" cy="5221288"/>
          </a:xfrm>
        </p:spPr>
        <p:txBody>
          <a:bodyPr vert="eaVert"/>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pie de página 4">
            <a:extLst>
              <a:ext uri="{FF2B5EF4-FFF2-40B4-BE49-F238E27FC236}">
                <a16:creationId xmlns:a16="http://schemas.microsoft.com/office/drawing/2014/main" id="{ACDF95EA-C615-C54E-903A-00253A22FF24}"/>
              </a:ext>
            </a:extLst>
          </p:cNvPr>
          <p:cNvSpPr>
            <a:spLocks noGrp="1"/>
          </p:cNvSpPr>
          <p:nvPr>
            <p:ph type="ftr" sz="quarter" idx="11"/>
          </p:nvPr>
        </p:nvSpPr>
        <p:spPr>
          <a:xfrm>
            <a:off x="4038600" y="6091997"/>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CA224883-BAD4-ED4E-A8D0-FF3E0A4D8CA8}"/>
              </a:ext>
            </a:extLst>
          </p:cNvPr>
          <p:cNvSpPr>
            <a:spLocks noGrp="1"/>
          </p:cNvSpPr>
          <p:nvPr>
            <p:ph type="sldNum" sz="quarter" idx="12"/>
          </p:nvPr>
        </p:nvSpPr>
        <p:spPr>
          <a:xfrm>
            <a:off x="11338867" y="6076347"/>
            <a:ext cx="450935" cy="365125"/>
          </a:xfrm>
          <a:prstGeom prst="rect">
            <a:avLst/>
          </a:prstGeom>
        </p:spPr>
        <p:txBody>
          <a:bodyPr/>
          <a:lstStyle/>
          <a:p>
            <a:fld id="{A85EF1E5-F080-0048-9372-CF230FDE727D}" type="slidenum">
              <a:rPr lang="es-ES" smtClean="0"/>
              <a:t>‹#›</a:t>
            </a:fld>
            <a:endParaRPr lang="es-ES"/>
          </a:p>
        </p:txBody>
      </p:sp>
    </p:spTree>
    <p:extLst>
      <p:ext uri="{BB962C8B-B14F-4D97-AF65-F5344CB8AC3E}">
        <p14:creationId xmlns:p14="http://schemas.microsoft.com/office/powerpoint/2010/main" val="2972571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cl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701004FD-590A-5346-BB78-BA65B149A7B1}"/>
              </a:ext>
            </a:extLst>
          </p:cNvPr>
          <p:cNvSpPr>
            <a:spLocks noGrp="1"/>
          </p:cNvSpPr>
          <p:nvPr>
            <p:ph type="ctrTitle" hasCustomPrompt="1"/>
          </p:nvPr>
        </p:nvSpPr>
        <p:spPr>
          <a:xfrm>
            <a:off x="469557" y="1412102"/>
            <a:ext cx="6940267" cy="2387600"/>
          </a:xfrm>
          <a:noFill/>
        </p:spPr>
        <p:txBody>
          <a:bodyPr wrap="square" lIns="0" anchor="t" anchorCtr="0">
            <a:normAutofit/>
          </a:bodyPr>
          <a:lstStyle>
            <a:lvl1pPr algn="l">
              <a:defRPr sz="5400" b="1">
                <a:solidFill>
                  <a:schemeClr val="tx1"/>
                </a:solidFill>
              </a:defRPr>
            </a:lvl1pPr>
          </a:lstStyle>
          <a:p>
            <a:r>
              <a:rPr lang="es-ES" dirty="0" err="1"/>
              <a:t>Thank</a:t>
            </a:r>
            <a:r>
              <a:rPr lang="es-ES" dirty="0"/>
              <a:t> </a:t>
            </a:r>
            <a:r>
              <a:rPr lang="es-ES" dirty="0" err="1"/>
              <a:t>you</a:t>
            </a:r>
            <a:r>
              <a:rPr lang="es-ES" dirty="0"/>
              <a:t>!</a:t>
            </a:r>
          </a:p>
        </p:txBody>
      </p:sp>
      <p:sp>
        <p:nvSpPr>
          <p:cNvPr id="8" name="Subtítulo 2">
            <a:extLst>
              <a:ext uri="{FF2B5EF4-FFF2-40B4-BE49-F238E27FC236}">
                <a16:creationId xmlns:a16="http://schemas.microsoft.com/office/drawing/2014/main" id="{ECF2EAA1-6FDF-4440-A983-0BA7232A7AC9}"/>
              </a:ext>
            </a:extLst>
          </p:cNvPr>
          <p:cNvSpPr>
            <a:spLocks noGrp="1"/>
          </p:cNvSpPr>
          <p:nvPr>
            <p:ph type="subTitle" idx="1"/>
          </p:nvPr>
        </p:nvSpPr>
        <p:spPr>
          <a:xfrm>
            <a:off x="469557" y="4030371"/>
            <a:ext cx="5150536" cy="1567240"/>
          </a:xfrm>
        </p:spPr>
        <p:txBody>
          <a:bodyPr lIns="0" anchor="t"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 dirty="0"/>
          </a:p>
        </p:txBody>
      </p:sp>
      <p:pic>
        <p:nvPicPr>
          <p:cNvPr id="4" name="Picture 3" descr="A picture containing text, clipart&#10;&#10;Description automatically generated">
            <a:extLst>
              <a:ext uri="{FF2B5EF4-FFF2-40B4-BE49-F238E27FC236}">
                <a16:creationId xmlns:a16="http://schemas.microsoft.com/office/drawing/2014/main" id="{938E1964-EED1-04BE-77B0-D7D5296E4082}"/>
              </a:ext>
            </a:extLst>
          </p:cNvPr>
          <p:cNvPicPr>
            <a:picLocks noChangeAspect="1"/>
          </p:cNvPicPr>
          <p:nvPr userDrawn="1"/>
        </p:nvPicPr>
        <p:blipFill>
          <a:blip r:embed="rId3"/>
          <a:stretch>
            <a:fillRect/>
          </a:stretch>
        </p:blipFill>
        <p:spPr>
          <a:xfrm>
            <a:off x="10618304" y="345302"/>
            <a:ext cx="914400" cy="1066800"/>
          </a:xfrm>
          <a:prstGeom prst="rect">
            <a:avLst/>
          </a:prstGeom>
        </p:spPr>
      </p:pic>
    </p:spTree>
    <p:extLst>
      <p:ext uri="{BB962C8B-B14F-4D97-AF65-F5344CB8AC3E}">
        <p14:creationId xmlns:p14="http://schemas.microsoft.com/office/powerpoint/2010/main" val="1897850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92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778EB0-7FFF-D243-87E2-2C4100C0E1E6}"/>
              </a:ext>
            </a:extLst>
          </p:cNvPr>
          <p:cNvSpPr>
            <a:spLocks noGrp="1"/>
          </p:cNvSpPr>
          <p:nvPr>
            <p:ph type="title"/>
          </p:nvPr>
        </p:nvSpPr>
        <p:spPr>
          <a:xfrm>
            <a:off x="754315" y="692150"/>
            <a:ext cx="10699186" cy="1325563"/>
          </a:xfrm>
        </p:spPr>
        <p:txBody>
          <a:bodyPr anchor="t" anchorCtr="0"/>
          <a:lstStyle/>
          <a:p>
            <a:r>
              <a:rPr lang="es-ES"/>
              <a:t>Haga clic para modificar el estilo de título del patrón</a:t>
            </a:r>
            <a:endParaRPr lang="es-ES" dirty="0"/>
          </a:p>
        </p:txBody>
      </p:sp>
      <p:sp>
        <p:nvSpPr>
          <p:cNvPr id="3" name="Marcador de contenido 2">
            <a:extLst>
              <a:ext uri="{FF2B5EF4-FFF2-40B4-BE49-F238E27FC236}">
                <a16:creationId xmlns:a16="http://schemas.microsoft.com/office/drawing/2014/main" id="{82133987-260A-A94D-B9A9-1EA7E495E5BC}"/>
              </a:ext>
            </a:extLst>
          </p:cNvPr>
          <p:cNvSpPr>
            <a:spLocks noGrp="1"/>
          </p:cNvSpPr>
          <p:nvPr>
            <p:ph idx="1"/>
          </p:nvPr>
        </p:nvSpPr>
        <p:spPr>
          <a:xfrm>
            <a:off x="760977" y="2286000"/>
            <a:ext cx="10699186" cy="363474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8" name="Marcador de pie de página 4">
            <a:extLst>
              <a:ext uri="{FF2B5EF4-FFF2-40B4-BE49-F238E27FC236}">
                <a16:creationId xmlns:a16="http://schemas.microsoft.com/office/drawing/2014/main" id="{1085A88C-3371-1346-B902-FE0F5CCDDF04}"/>
              </a:ext>
            </a:extLst>
          </p:cNvPr>
          <p:cNvSpPr>
            <a:spLocks noGrp="1"/>
          </p:cNvSpPr>
          <p:nvPr>
            <p:ph type="ftr" sz="quarter" idx="3"/>
          </p:nvPr>
        </p:nvSpPr>
        <p:spPr>
          <a:xfrm>
            <a:off x="4046508" y="6130779"/>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
        <p:nvSpPr>
          <p:cNvPr id="7" name="Marcador de número de diapositiva 8">
            <a:extLst>
              <a:ext uri="{FF2B5EF4-FFF2-40B4-BE49-F238E27FC236}">
                <a16:creationId xmlns:a16="http://schemas.microsoft.com/office/drawing/2014/main" id="{94DDFC8D-5163-DF4D-A697-BB03DAA77A4A}"/>
              </a:ext>
            </a:extLst>
          </p:cNvPr>
          <p:cNvSpPr>
            <a:spLocks noGrp="1"/>
          </p:cNvSpPr>
          <p:nvPr>
            <p:ph type="sldNum" sz="quarter" idx="12"/>
          </p:nvPr>
        </p:nvSpPr>
        <p:spPr>
          <a:xfrm>
            <a:off x="11338867" y="6076347"/>
            <a:ext cx="450935" cy="365125"/>
          </a:xfrm>
          <a:prstGeom prst="rect">
            <a:avLst/>
          </a:prstGeom>
        </p:spPr>
        <p:txBody>
          <a:bodyPr/>
          <a:lstStyle/>
          <a:p>
            <a:fld id="{A85EF1E5-F080-0048-9372-CF230FDE727D}" type="slidenum">
              <a:rPr lang="es-ES" smtClean="0"/>
              <a:t>‹#›</a:t>
            </a:fld>
            <a:endParaRPr lang="es-ES"/>
          </a:p>
        </p:txBody>
      </p:sp>
    </p:spTree>
    <p:extLst>
      <p:ext uri="{BB962C8B-B14F-4D97-AF65-F5344CB8AC3E}">
        <p14:creationId xmlns:p14="http://schemas.microsoft.com/office/powerpoint/2010/main" val="3783220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21E003-4354-BE4E-BAD0-09E4E55EF75A}"/>
              </a:ext>
            </a:extLst>
          </p:cNvPr>
          <p:cNvSpPr>
            <a:spLocks noGrp="1"/>
          </p:cNvSpPr>
          <p:nvPr>
            <p:ph type="title"/>
          </p:nvPr>
        </p:nvSpPr>
        <p:spPr>
          <a:xfrm>
            <a:off x="730293" y="692150"/>
            <a:ext cx="10729870" cy="2852737"/>
          </a:xfrm>
        </p:spPr>
        <p:txBody>
          <a:bodyPr anchor="t" anchorCtr="0"/>
          <a:lstStyle>
            <a:lvl1pPr>
              <a:defRPr sz="6000"/>
            </a:lvl1pPr>
          </a:lstStyle>
          <a:p>
            <a:r>
              <a:rPr lang="es-ES"/>
              <a:t>Haga clic para modificar el estilo de título del patrón</a:t>
            </a:r>
            <a:endParaRPr lang="es-ES" dirty="0"/>
          </a:p>
        </p:txBody>
      </p:sp>
      <p:sp>
        <p:nvSpPr>
          <p:cNvPr id="3" name="Marcador de texto 2">
            <a:extLst>
              <a:ext uri="{FF2B5EF4-FFF2-40B4-BE49-F238E27FC236}">
                <a16:creationId xmlns:a16="http://schemas.microsoft.com/office/drawing/2014/main" id="{7D944C37-D002-7249-9671-D115B41904F4}"/>
              </a:ext>
            </a:extLst>
          </p:cNvPr>
          <p:cNvSpPr>
            <a:spLocks noGrp="1"/>
          </p:cNvSpPr>
          <p:nvPr>
            <p:ph type="body" idx="1"/>
          </p:nvPr>
        </p:nvSpPr>
        <p:spPr>
          <a:xfrm>
            <a:off x="730293" y="3810001"/>
            <a:ext cx="10729870" cy="211582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6" name="Marcador de número de diapositiva 5">
            <a:extLst>
              <a:ext uri="{FF2B5EF4-FFF2-40B4-BE49-F238E27FC236}">
                <a16:creationId xmlns:a16="http://schemas.microsoft.com/office/drawing/2014/main" id="{87CA001B-E590-9546-A1BC-8E7E3A7EFC36}"/>
              </a:ext>
            </a:extLst>
          </p:cNvPr>
          <p:cNvSpPr>
            <a:spLocks noGrp="1"/>
          </p:cNvSpPr>
          <p:nvPr>
            <p:ph type="sldNum" sz="quarter" idx="12"/>
          </p:nvPr>
        </p:nvSpPr>
        <p:spPr>
          <a:xfrm>
            <a:off x="11338867" y="6076347"/>
            <a:ext cx="450935" cy="365125"/>
          </a:xfrm>
          <a:prstGeom prst="rect">
            <a:avLst/>
          </a:prstGeom>
        </p:spPr>
        <p:txBody>
          <a:bodyPr/>
          <a:lstStyle/>
          <a:p>
            <a:fld id="{A85EF1E5-F080-0048-9372-CF230FDE727D}" type="slidenum">
              <a:rPr lang="es-ES" smtClean="0"/>
              <a:t>‹#›</a:t>
            </a:fld>
            <a:endParaRPr lang="es-ES"/>
          </a:p>
        </p:txBody>
      </p:sp>
      <p:sp>
        <p:nvSpPr>
          <p:cNvPr id="7" name="Marcador de pie de página 4">
            <a:extLst>
              <a:ext uri="{FF2B5EF4-FFF2-40B4-BE49-F238E27FC236}">
                <a16:creationId xmlns:a16="http://schemas.microsoft.com/office/drawing/2014/main" id="{93CD924F-B0BA-D34B-8679-987480628B3E}"/>
              </a:ext>
            </a:extLst>
          </p:cNvPr>
          <p:cNvSpPr>
            <a:spLocks noGrp="1"/>
          </p:cNvSpPr>
          <p:nvPr>
            <p:ph type="ftr" sz="quarter" idx="3"/>
          </p:nvPr>
        </p:nvSpPr>
        <p:spPr>
          <a:xfrm>
            <a:off x="3562916" y="6133510"/>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33483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B740FF-768D-984E-A5D5-98DDBC4BA490}"/>
              </a:ext>
            </a:extLst>
          </p:cNvPr>
          <p:cNvSpPr>
            <a:spLocks noGrp="1"/>
          </p:cNvSpPr>
          <p:nvPr>
            <p:ph type="title"/>
          </p:nvPr>
        </p:nvSpPr>
        <p:spPr/>
        <p:txBody>
          <a:bodyPr/>
          <a:lstStyle/>
          <a:p>
            <a:r>
              <a:rPr lang="es-ES"/>
              <a:t>Haga clic para modificar el estilo de título del patrón</a:t>
            </a:r>
            <a:endParaRPr lang="es-ES" dirty="0"/>
          </a:p>
        </p:txBody>
      </p:sp>
      <p:sp>
        <p:nvSpPr>
          <p:cNvPr id="3" name="Marcador de contenido 2">
            <a:extLst>
              <a:ext uri="{FF2B5EF4-FFF2-40B4-BE49-F238E27FC236}">
                <a16:creationId xmlns:a16="http://schemas.microsoft.com/office/drawing/2014/main" id="{CCEBD72F-C901-A14A-9976-65B5E52665BD}"/>
              </a:ext>
            </a:extLst>
          </p:cNvPr>
          <p:cNvSpPr>
            <a:spLocks noGrp="1"/>
          </p:cNvSpPr>
          <p:nvPr>
            <p:ph sz="half" idx="1"/>
          </p:nvPr>
        </p:nvSpPr>
        <p:spPr>
          <a:xfrm>
            <a:off x="739858" y="2275840"/>
            <a:ext cx="5249779" cy="363759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Marcador de contenido 3">
            <a:extLst>
              <a:ext uri="{FF2B5EF4-FFF2-40B4-BE49-F238E27FC236}">
                <a16:creationId xmlns:a16="http://schemas.microsoft.com/office/drawing/2014/main" id="{2BA9CD86-F882-1A4D-B8DD-0844ABD0ED49}"/>
              </a:ext>
            </a:extLst>
          </p:cNvPr>
          <p:cNvSpPr>
            <a:spLocks noGrp="1"/>
          </p:cNvSpPr>
          <p:nvPr>
            <p:ph sz="half" idx="2"/>
          </p:nvPr>
        </p:nvSpPr>
        <p:spPr>
          <a:xfrm>
            <a:off x="6142038" y="2275840"/>
            <a:ext cx="5304184" cy="36375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7" name="Marcador de número de diapositiva 6">
            <a:extLst>
              <a:ext uri="{FF2B5EF4-FFF2-40B4-BE49-F238E27FC236}">
                <a16:creationId xmlns:a16="http://schemas.microsoft.com/office/drawing/2014/main" id="{2E91928A-0B92-C448-AFD4-C264B270F27D}"/>
              </a:ext>
            </a:extLst>
          </p:cNvPr>
          <p:cNvSpPr>
            <a:spLocks noGrp="1"/>
          </p:cNvSpPr>
          <p:nvPr>
            <p:ph type="sldNum" sz="quarter" idx="12"/>
          </p:nvPr>
        </p:nvSpPr>
        <p:spPr>
          <a:xfrm>
            <a:off x="11338867" y="6076347"/>
            <a:ext cx="450935" cy="365125"/>
          </a:xfrm>
          <a:prstGeom prst="rect">
            <a:avLst/>
          </a:prstGeom>
        </p:spPr>
        <p:txBody>
          <a:bodyPr/>
          <a:lstStyle/>
          <a:p>
            <a:fld id="{A85EF1E5-F080-0048-9372-CF230FDE727D}" type="slidenum">
              <a:rPr lang="es-ES" smtClean="0"/>
              <a:t>‹#›</a:t>
            </a:fld>
            <a:endParaRPr lang="es-ES"/>
          </a:p>
        </p:txBody>
      </p:sp>
      <p:sp>
        <p:nvSpPr>
          <p:cNvPr id="8" name="Marcador de pie de página 4">
            <a:extLst>
              <a:ext uri="{FF2B5EF4-FFF2-40B4-BE49-F238E27FC236}">
                <a16:creationId xmlns:a16="http://schemas.microsoft.com/office/drawing/2014/main" id="{87F0BD42-BA2E-714B-B522-8E9F0B875360}"/>
              </a:ext>
            </a:extLst>
          </p:cNvPr>
          <p:cNvSpPr>
            <a:spLocks noGrp="1"/>
          </p:cNvSpPr>
          <p:nvPr>
            <p:ph type="ftr" sz="quarter" idx="3"/>
          </p:nvPr>
        </p:nvSpPr>
        <p:spPr>
          <a:xfrm>
            <a:off x="3962400" y="6128963"/>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85951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D44C7F-EBDA-A24F-9D47-56A545BC0DA4}"/>
              </a:ext>
            </a:extLst>
          </p:cNvPr>
          <p:cNvSpPr>
            <a:spLocks noGrp="1"/>
          </p:cNvSpPr>
          <p:nvPr>
            <p:ph type="title"/>
          </p:nvPr>
        </p:nvSpPr>
        <p:spPr>
          <a:xfrm>
            <a:off x="738636" y="692150"/>
            <a:ext cx="10714728" cy="1325563"/>
          </a:xfrm>
        </p:spPr>
        <p:txBody>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61434399-C56C-D944-99F0-CDFA8724C045}"/>
              </a:ext>
            </a:extLst>
          </p:cNvPr>
          <p:cNvSpPr>
            <a:spLocks noGrp="1"/>
          </p:cNvSpPr>
          <p:nvPr>
            <p:ph type="body" idx="1"/>
          </p:nvPr>
        </p:nvSpPr>
        <p:spPr>
          <a:xfrm>
            <a:off x="745434" y="2203087"/>
            <a:ext cx="5289003" cy="8351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FB094BD-D882-8B4A-B574-0E863B8CFF8E}"/>
              </a:ext>
            </a:extLst>
          </p:cNvPr>
          <p:cNvSpPr>
            <a:spLocks noGrp="1"/>
          </p:cNvSpPr>
          <p:nvPr>
            <p:ph sz="half" idx="2"/>
          </p:nvPr>
        </p:nvSpPr>
        <p:spPr>
          <a:xfrm>
            <a:off x="745434" y="3223577"/>
            <a:ext cx="5289003" cy="2689861"/>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a:extLst>
              <a:ext uri="{FF2B5EF4-FFF2-40B4-BE49-F238E27FC236}">
                <a16:creationId xmlns:a16="http://schemas.microsoft.com/office/drawing/2014/main" id="{46343CEE-F82C-2847-B3BB-2F7BA34FB844}"/>
              </a:ext>
            </a:extLst>
          </p:cNvPr>
          <p:cNvSpPr>
            <a:spLocks noGrp="1"/>
          </p:cNvSpPr>
          <p:nvPr>
            <p:ph type="body" sz="quarter" idx="3"/>
          </p:nvPr>
        </p:nvSpPr>
        <p:spPr>
          <a:xfrm>
            <a:off x="6157561" y="2203087"/>
            <a:ext cx="5302602" cy="8351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9B9E527-557A-8844-884D-2B9E10013851}"/>
              </a:ext>
            </a:extLst>
          </p:cNvPr>
          <p:cNvSpPr>
            <a:spLocks noGrp="1"/>
          </p:cNvSpPr>
          <p:nvPr>
            <p:ph sz="quarter" idx="4"/>
          </p:nvPr>
        </p:nvSpPr>
        <p:spPr>
          <a:xfrm>
            <a:off x="6157561" y="3223577"/>
            <a:ext cx="5302603" cy="268986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9" name="Marcador de número de diapositiva 8">
            <a:extLst>
              <a:ext uri="{FF2B5EF4-FFF2-40B4-BE49-F238E27FC236}">
                <a16:creationId xmlns:a16="http://schemas.microsoft.com/office/drawing/2014/main" id="{7C915A4B-1670-7142-8981-F9E8B8C06B9E}"/>
              </a:ext>
            </a:extLst>
          </p:cNvPr>
          <p:cNvSpPr>
            <a:spLocks noGrp="1"/>
          </p:cNvSpPr>
          <p:nvPr>
            <p:ph type="sldNum" sz="quarter" idx="12"/>
          </p:nvPr>
        </p:nvSpPr>
        <p:spPr>
          <a:xfrm>
            <a:off x="11338867" y="6076347"/>
            <a:ext cx="450935" cy="365125"/>
          </a:xfrm>
          <a:prstGeom prst="rect">
            <a:avLst/>
          </a:prstGeom>
        </p:spPr>
        <p:txBody>
          <a:bodyPr/>
          <a:lstStyle/>
          <a:p>
            <a:fld id="{A85EF1E5-F080-0048-9372-CF230FDE727D}" type="slidenum">
              <a:rPr lang="es-ES" smtClean="0"/>
              <a:t>‹#›</a:t>
            </a:fld>
            <a:endParaRPr lang="es-ES"/>
          </a:p>
        </p:txBody>
      </p:sp>
      <p:sp>
        <p:nvSpPr>
          <p:cNvPr id="10" name="Marcador de pie de página 4">
            <a:extLst>
              <a:ext uri="{FF2B5EF4-FFF2-40B4-BE49-F238E27FC236}">
                <a16:creationId xmlns:a16="http://schemas.microsoft.com/office/drawing/2014/main" id="{E1824371-E7C3-EB40-81A2-200ECB384153}"/>
              </a:ext>
            </a:extLst>
          </p:cNvPr>
          <p:cNvSpPr>
            <a:spLocks noGrp="1"/>
          </p:cNvSpPr>
          <p:nvPr>
            <p:ph type="ftr" sz="quarter" idx="13"/>
          </p:nvPr>
        </p:nvSpPr>
        <p:spPr>
          <a:xfrm>
            <a:off x="3764366" y="6141665"/>
            <a:ext cx="4155744"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3497995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D4F637-1308-664C-83B4-FA3A5C5F9D52}"/>
              </a:ext>
            </a:extLst>
          </p:cNvPr>
          <p:cNvSpPr>
            <a:spLocks noGrp="1"/>
          </p:cNvSpPr>
          <p:nvPr>
            <p:ph type="title"/>
          </p:nvPr>
        </p:nvSpPr>
        <p:spPr/>
        <p:txBody>
          <a:bodyPr/>
          <a:lstStyle/>
          <a:p>
            <a:r>
              <a:rPr lang="es-ES"/>
              <a:t>Haga clic para modificar el estilo de título del patrón</a:t>
            </a:r>
          </a:p>
        </p:txBody>
      </p:sp>
      <p:sp>
        <p:nvSpPr>
          <p:cNvPr id="5" name="Marcador de número de diapositiva 4">
            <a:extLst>
              <a:ext uri="{FF2B5EF4-FFF2-40B4-BE49-F238E27FC236}">
                <a16:creationId xmlns:a16="http://schemas.microsoft.com/office/drawing/2014/main" id="{98E102C0-E24E-E349-A2A5-1AC8458C268D}"/>
              </a:ext>
            </a:extLst>
          </p:cNvPr>
          <p:cNvSpPr>
            <a:spLocks noGrp="1"/>
          </p:cNvSpPr>
          <p:nvPr>
            <p:ph type="sldNum" sz="quarter" idx="12"/>
          </p:nvPr>
        </p:nvSpPr>
        <p:spPr>
          <a:xfrm>
            <a:off x="11338867" y="6076347"/>
            <a:ext cx="450935" cy="365125"/>
          </a:xfrm>
          <a:prstGeom prst="rect">
            <a:avLst/>
          </a:prstGeom>
        </p:spPr>
        <p:txBody>
          <a:bodyPr/>
          <a:lstStyle/>
          <a:p>
            <a:fld id="{A85EF1E5-F080-0048-9372-CF230FDE727D}" type="slidenum">
              <a:rPr lang="es-ES" smtClean="0"/>
              <a:t>‹#›</a:t>
            </a:fld>
            <a:endParaRPr lang="es-ES"/>
          </a:p>
        </p:txBody>
      </p:sp>
      <p:sp>
        <p:nvSpPr>
          <p:cNvPr id="6" name="Marcador de pie de página 4">
            <a:extLst>
              <a:ext uri="{FF2B5EF4-FFF2-40B4-BE49-F238E27FC236}">
                <a16:creationId xmlns:a16="http://schemas.microsoft.com/office/drawing/2014/main" id="{EC2D1B76-8B8D-8D4A-8189-7108E90AB0F6}"/>
              </a:ext>
            </a:extLst>
          </p:cNvPr>
          <p:cNvSpPr>
            <a:spLocks noGrp="1"/>
          </p:cNvSpPr>
          <p:nvPr>
            <p:ph type="ftr" sz="quarter" idx="3"/>
          </p:nvPr>
        </p:nvSpPr>
        <p:spPr>
          <a:xfrm>
            <a:off x="3326408"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396047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338ACD2-C9D8-5442-BE0B-F65DAA9A89A0}"/>
              </a:ext>
            </a:extLst>
          </p:cNvPr>
          <p:cNvSpPr>
            <a:spLocks noGrp="1"/>
          </p:cNvSpPr>
          <p:nvPr>
            <p:ph type="sldNum" sz="quarter" idx="12"/>
          </p:nvPr>
        </p:nvSpPr>
        <p:spPr>
          <a:xfrm>
            <a:off x="11338867" y="6076347"/>
            <a:ext cx="450935" cy="365125"/>
          </a:xfrm>
          <a:prstGeom prst="rect">
            <a:avLst/>
          </a:prstGeom>
        </p:spPr>
        <p:txBody>
          <a:bodyPr/>
          <a:lstStyle/>
          <a:p>
            <a:fld id="{A85EF1E5-F080-0048-9372-CF230FDE727D}" type="slidenum">
              <a:rPr lang="es-ES" smtClean="0"/>
              <a:t>‹#›</a:t>
            </a:fld>
            <a:endParaRPr lang="es-ES"/>
          </a:p>
        </p:txBody>
      </p:sp>
      <p:sp>
        <p:nvSpPr>
          <p:cNvPr id="5" name="Marcador de pie de página 4">
            <a:extLst>
              <a:ext uri="{FF2B5EF4-FFF2-40B4-BE49-F238E27FC236}">
                <a16:creationId xmlns:a16="http://schemas.microsoft.com/office/drawing/2014/main" id="{87BC88E4-43E3-4848-BE02-F9F0F284F233}"/>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13715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F7EF2B-C263-964F-9EEB-6EE87EEA6DE2}"/>
              </a:ext>
            </a:extLst>
          </p:cNvPr>
          <p:cNvSpPr>
            <a:spLocks noGrp="1"/>
          </p:cNvSpPr>
          <p:nvPr>
            <p:ph type="title"/>
          </p:nvPr>
        </p:nvSpPr>
        <p:spPr>
          <a:xfrm>
            <a:off x="731838" y="692150"/>
            <a:ext cx="4040187" cy="1407007"/>
          </a:xfrm>
        </p:spPr>
        <p:txBody>
          <a:bodyPr anchor="t" anchorCtr="0"/>
          <a:lstStyle>
            <a:lvl1pPr>
              <a:defRPr sz="3200"/>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AA4DC231-D60C-4B40-8F93-3EA127AAEA31}"/>
              </a:ext>
            </a:extLst>
          </p:cNvPr>
          <p:cNvSpPr>
            <a:spLocks noGrp="1"/>
          </p:cNvSpPr>
          <p:nvPr>
            <p:ph idx="1"/>
          </p:nvPr>
        </p:nvSpPr>
        <p:spPr>
          <a:xfrm>
            <a:off x="4925045" y="695326"/>
            <a:ext cx="3368992" cy="51736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a:extLst>
              <a:ext uri="{FF2B5EF4-FFF2-40B4-BE49-F238E27FC236}">
                <a16:creationId xmlns:a16="http://schemas.microsoft.com/office/drawing/2014/main" id="{31FB91F3-F429-714F-93EA-25BF9C70814B}"/>
              </a:ext>
            </a:extLst>
          </p:cNvPr>
          <p:cNvSpPr>
            <a:spLocks noGrp="1"/>
          </p:cNvSpPr>
          <p:nvPr>
            <p:ph type="body" sz="half" idx="2"/>
          </p:nvPr>
        </p:nvSpPr>
        <p:spPr>
          <a:xfrm>
            <a:off x="731838" y="2275840"/>
            <a:ext cx="4040187" cy="359314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7" name="Marcador de número de diapositiva 6">
            <a:extLst>
              <a:ext uri="{FF2B5EF4-FFF2-40B4-BE49-F238E27FC236}">
                <a16:creationId xmlns:a16="http://schemas.microsoft.com/office/drawing/2014/main" id="{6F425F79-DD28-5D40-BD54-BD567D0C912E}"/>
              </a:ext>
            </a:extLst>
          </p:cNvPr>
          <p:cNvSpPr>
            <a:spLocks noGrp="1"/>
          </p:cNvSpPr>
          <p:nvPr>
            <p:ph type="sldNum" sz="quarter" idx="12"/>
          </p:nvPr>
        </p:nvSpPr>
        <p:spPr>
          <a:xfrm>
            <a:off x="11338867" y="6076347"/>
            <a:ext cx="450935" cy="365125"/>
          </a:xfrm>
          <a:prstGeom prst="rect">
            <a:avLst/>
          </a:prstGeom>
        </p:spPr>
        <p:txBody>
          <a:bodyPr/>
          <a:lstStyle/>
          <a:p>
            <a:fld id="{A85EF1E5-F080-0048-9372-CF230FDE727D}" type="slidenum">
              <a:rPr lang="es-ES" smtClean="0"/>
              <a:t>‹#›</a:t>
            </a:fld>
            <a:endParaRPr lang="es-ES"/>
          </a:p>
        </p:txBody>
      </p:sp>
      <p:sp>
        <p:nvSpPr>
          <p:cNvPr id="8" name="Marcador de pie de página 4">
            <a:extLst>
              <a:ext uri="{FF2B5EF4-FFF2-40B4-BE49-F238E27FC236}">
                <a16:creationId xmlns:a16="http://schemas.microsoft.com/office/drawing/2014/main" id="{F2869BA2-D0C4-E546-BFB4-992AFCA69443}"/>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
        <p:nvSpPr>
          <p:cNvPr id="9" name="Marcador de contenido 2">
            <a:extLst>
              <a:ext uri="{FF2B5EF4-FFF2-40B4-BE49-F238E27FC236}">
                <a16:creationId xmlns:a16="http://schemas.microsoft.com/office/drawing/2014/main" id="{76939CAF-0F22-644B-A275-1944B7625412}"/>
              </a:ext>
            </a:extLst>
          </p:cNvPr>
          <p:cNvSpPr>
            <a:spLocks noGrp="1"/>
          </p:cNvSpPr>
          <p:nvPr>
            <p:ph idx="13"/>
          </p:nvPr>
        </p:nvSpPr>
        <p:spPr>
          <a:xfrm>
            <a:off x="8447057" y="692150"/>
            <a:ext cx="3013105" cy="2439988"/>
          </a:xfrm>
        </p:spPr>
        <p:txBody>
          <a:bodyPr>
            <a:no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contenido 2">
            <a:extLst>
              <a:ext uri="{FF2B5EF4-FFF2-40B4-BE49-F238E27FC236}">
                <a16:creationId xmlns:a16="http://schemas.microsoft.com/office/drawing/2014/main" id="{35388C7D-5BB4-704B-8D60-3D827BB08F63}"/>
              </a:ext>
            </a:extLst>
          </p:cNvPr>
          <p:cNvSpPr>
            <a:spLocks noGrp="1"/>
          </p:cNvSpPr>
          <p:nvPr>
            <p:ph idx="14"/>
          </p:nvPr>
        </p:nvSpPr>
        <p:spPr>
          <a:xfrm>
            <a:off x="8447058" y="3429000"/>
            <a:ext cx="3013104" cy="2439988"/>
          </a:xfrm>
        </p:spPr>
        <p:txBody>
          <a:bodyPr>
            <a:no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Tree>
    <p:extLst>
      <p:ext uri="{BB962C8B-B14F-4D97-AF65-F5344CB8AC3E}">
        <p14:creationId xmlns:p14="http://schemas.microsoft.com/office/powerpoint/2010/main" val="3104143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25980C-B0AE-584D-B812-F230492AC6C4}"/>
              </a:ext>
            </a:extLst>
          </p:cNvPr>
          <p:cNvSpPr>
            <a:spLocks noGrp="1"/>
          </p:cNvSpPr>
          <p:nvPr>
            <p:ph type="title"/>
          </p:nvPr>
        </p:nvSpPr>
        <p:spPr>
          <a:xfrm>
            <a:off x="760976" y="692150"/>
            <a:ext cx="4687323" cy="1408534"/>
          </a:xfrm>
        </p:spPr>
        <p:txBody>
          <a:bodyPr anchor="t" anchorCtr="0"/>
          <a:lstStyle>
            <a:lvl1pPr>
              <a:defRPr sz="3200"/>
            </a:lvl1pPr>
          </a:lstStyle>
          <a:p>
            <a:r>
              <a:rPr lang="es-ES"/>
              <a:t>Haga clic para modificar el estilo de título del patrón</a:t>
            </a:r>
            <a:endParaRPr lang="es-ES" dirty="0"/>
          </a:p>
        </p:txBody>
      </p:sp>
      <p:sp>
        <p:nvSpPr>
          <p:cNvPr id="3" name="Marcador de posición de imagen 2">
            <a:extLst>
              <a:ext uri="{FF2B5EF4-FFF2-40B4-BE49-F238E27FC236}">
                <a16:creationId xmlns:a16="http://schemas.microsoft.com/office/drawing/2014/main" id="{C3617446-3B88-DD40-BC8F-9AC1CD4414C1}"/>
              </a:ext>
            </a:extLst>
          </p:cNvPr>
          <p:cNvSpPr>
            <a:spLocks noGrp="1"/>
          </p:cNvSpPr>
          <p:nvPr>
            <p:ph type="pic" idx="1"/>
          </p:nvPr>
        </p:nvSpPr>
        <p:spPr>
          <a:xfrm>
            <a:off x="5659120" y="714375"/>
            <a:ext cx="5801043" cy="51990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Marcador de texto 3">
            <a:extLst>
              <a:ext uri="{FF2B5EF4-FFF2-40B4-BE49-F238E27FC236}">
                <a16:creationId xmlns:a16="http://schemas.microsoft.com/office/drawing/2014/main" id="{7971A45F-B5D7-0D40-9164-03C3CF422464}"/>
              </a:ext>
            </a:extLst>
          </p:cNvPr>
          <p:cNvSpPr>
            <a:spLocks noGrp="1"/>
          </p:cNvSpPr>
          <p:nvPr>
            <p:ph type="body" sz="half" idx="2"/>
          </p:nvPr>
        </p:nvSpPr>
        <p:spPr>
          <a:xfrm>
            <a:off x="760976" y="2275840"/>
            <a:ext cx="4687323" cy="36375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7" name="Marcador de número de diapositiva 6">
            <a:extLst>
              <a:ext uri="{FF2B5EF4-FFF2-40B4-BE49-F238E27FC236}">
                <a16:creationId xmlns:a16="http://schemas.microsoft.com/office/drawing/2014/main" id="{1057988F-65C2-A242-8902-38001BE9428C}"/>
              </a:ext>
            </a:extLst>
          </p:cNvPr>
          <p:cNvSpPr>
            <a:spLocks noGrp="1"/>
          </p:cNvSpPr>
          <p:nvPr>
            <p:ph type="sldNum" sz="quarter" idx="12"/>
          </p:nvPr>
        </p:nvSpPr>
        <p:spPr>
          <a:xfrm>
            <a:off x="11338867" y="6076347"/>
            <a:ext cx="450935" cy="365125"/>
          </a:xfrm>
          <a:prstGeom prst="rect">
            <a:avLst/>
          </a:prstGeom>
        </p:spPr>
        <p:txBody>
          <a:bodyPr/>
          <a:lstStyle/>
          <a:p>
            <a:fld id="{A85EF1E5-F080-0048-9372-CF230FDE727D}" type="slidenum">
              <a:rPr lang="es-ES" smtClean="0"/>
              <a:t>‹#›</a:t>
            </a:fld>
            <a:endParaRPr lang="es-ES"/>
          </a:p>
        </p:txBody>
      </p:sp>
      <p:sp>
        <p:nvSpPr>
          <p:cNvPr id="8" name="Marcador de pie de página 4">
            <a:extLst>
              <a:ext uri="{FF2B5EF4-FFF2-40B4-BE49-F238E27FC236}">
                <a16:creationId xmlns:a16="http://schemas.microsoft.com/office/drawing/2014/main" id="{A1BD20AF-6FDF-694F-8BBB-BAF5BFBCA695}"/>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876410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B6CA309-E17A-2B44-85BE-A3856B25C10C}"/>
              </a:ext>
            </a:extLst>
          </p:cNvPr>
          <p:cNvSpPr>
            <a:spLocks noGrp="1"/>
          </p:cNvSpPr>
          <p:nvPr>
            <p:ph type="title"/>
          </p:nvPr>
        </p:nvSpPr>
        <p:spPr>
          <a:xfrm>
            <a:off x="750929" y="692150"/>
            <a:ext cx="10690142" cy="1325563"/>
          </a:xfrm>
          <a:prstGeom prst="rect">
            <a:avLst/>
          </a:prstGeom>
        </p:spPr>
        <p:txBody>
          <a:bodyPr vert="horz" lIns="91440" tIns="45720" rIns="91440" bIns="45720" rtlCol="0" anchor="t" anchorCtr="0">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A61D2B88-EA5F-F340-83EC-5CE5D16C8927}"/>
              </a:ext>
            </a:extLst>
          </p:cNvPr>
          <p:cNvSpPr>
            <a:spLocks noGrp="1"/>
          </p:cNvSpPr>
          <p:nvPr>
            <p:ph type="body" idx="1"/>
          </p:nvPr>
        </p:nvSpPr>
        <p:spPr>
          <a:xfrm>
            <a:off x="770021" y="2285999"/>
            <a:ext cx="10690142" cy="363474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pie de página 4">
            <a:extLst>
              <a:ext uri="{FF2B5EF4-FFF2-40B4-BE49-F238E27FC236}">
                <a16:creationId xmlns:a16="http://schemas.microsoft.com/office/drawing/2014/main" id="{4252F14F-3A0B-CE46-8BBB-70A85C2745A2}"/>
              </a:ext>
            </a:extLst>
          </p:cNvPr>
          <p:cNvSpPr>
            <a:spLocks noGrp="1"/>
          </p:cNvSpPr>
          <p:nvPr>
            <p:ph type="ftr" sz="quarter" idx="3"/>
          </p:nvPr>
        </p:nvSpPr>
        <p:spPr>
          <a:xfrm>
            <a:off x="4038600" y="6076348"/>
            <a:ext cx="4114800" cy="365125"/>
          </a:xfrm>
          <a:prstGeom prst="rect">
            <a:avLst/>
          </a:prstGeom>
        </p:spPr>
        <p:txBody>
          <a:bodyPr vert="horz" lIns="91440" tIns="45720" rIns="91440" bIns="45720" rtlCol="0" anchor="b" anchorCtr="1"/>
          <a:lstStyle>
            <a:lvl1pPr algn="ctr">
              <a:defRPr sz="1200">
                <a:solidFill>
                  <a:schemeClr val="tx2"/>
                </a:solidFill>
              </a:defRPr>
            </a:lvl1pPr>
          </a:lstStyle>
          <a:p>
            <a:endParaRPr lang="es-ES" dirty="0"/>
          </a:p>
        </p:txBody>
      </p:sp>
      <p:sp>
        <p:nvSpPr>
          <p:cNvPr id="8" name="Marcador de número de diapositiva 8">
            <a:extLst>
              <a:ext uri="{FF2B5EF4-FFF2-40B4-BE49-F238E27FC236}">
                <a16:creationId xmlns:a16="http://schemas.microsoft.com/office/drawing/2014/main" id="{9AED8B2C-7FB5-D34D-8ED5-945F57C2D4A5}"/>
              </a:ext>
            </a:extLst>
          </p:cNvPr>
          <p:cNvSpPr>
            <a:spLocks noGrp="1"/>
          </p:cNvSpPr>
          <p:nvPr>
            <p:ph type="sldNum" sz="quarter" idx="4"/>
          </p:nvPr>
        </p:nvSpPr>
        <p:spPr>
          <a:xfrm>
            <a:off x="11338867" y="6076347"/>
            <a:ext cx="450935" cy="365125"/>
          </a:xfrm>
          <a:prstGeom prst="rect">
            <a:avLst/>
          </a:prstGeom>
        </p:spPr>
        <p:txBody>
          <a:bodyPr anchor="b"/>
          <a:lstStyle>
            <a:lvl1pPr algn="ctr">
              <a:defRPr sz="1200"/>
            </a:lvl1pPr>
          </a:lstStyle>
          <a:p>
            <a:fld id="{A85EF1E5-F080-0048-9372-CF230FDE727D}" type="slidenum">
              <a:rPr lang="es-ES" smtClean="0"/>
              <a:pPr/>
              <a:t>‹#›</a:t>
            </a:fld>
            <a:endParaRPr lang="es-ES"/>
          </a:p>
        </p:txBody>
      </p:sp>
    </p:spTree>
    <p:extLst>
      <p:ext uri="{BB962C8B-B14F-4D97-AF65-F5344CB8AC3E}">
        <p14:creationId xmlns:p14="http://schemas.microsoft.com/office/powerpoint/2010/main" val="626762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pos="721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1A8711-2D34-2245-9944-00F75D2A444D}"/>
              </a:ext>
            </a:extLst>
          </p:cNvPr>
          <p:cNvSpPr>
            <a:spLocks noGrp="1"/>
          </p:cNvSpPr>
          <p:nvPr>
            <p:ph type="ctrTitle"/>
          </p:nvPr>
        </p:nvSpPr>
        <p:spPr>
          <a:xfrm>
            <a:off x="279985" y="1260389"/>
            <a:ext cx="9097931" cy="2387600"/>
          </a:xfrm>
        </p:spPr>
        <p:txBody>
          <a:bodyPr>
            <a:normAutofit/>
          </a:bodyPr>
          <a:lstStyle/>
          <a:p>
            <a:r>
              <a:rPr lang="en-GB" sz="4800" dirty="0">
                <a:solidFill>
                  <a:schemeClr val="tx1">
                    <a:lumMod val="85000"/>
                    <a:lumOff val="15000"/>
                  </a:schemeClr>
                </a:solidFill>
                <a:latin typeface="Poppins" pitchFamily="2" charset="77"/>
                <a:cs typeface="Poppins" pitchFamily="2" charset="77"/>
              </a:rPr>
              <a:t>Regional Approaches on Labour Migration and Mobility in Africa</a:t>
            </a:r>
            <a:endParaRPr lang="it-IT" sz="4800" dirty="0"/>
          </a:p>
        </p:txBody>
      </p:sp>
      <p:sp>
        <p:nvSpPr>
          <p:cNvPr id="3" name="Sottotitolo 2">
            <a:extLst>
              <a:ext uri="{FF2B5EF4-FFF2-40B4-BE49-F238E27FC236}">
                <a16:creationId xmlns:a16="http://schemas.microsoft.com/office/drawing/2014/main" id="{B3FA248D-9C9D-B843-A7D3-2777E4473725}"/>
              </a:ext>
            </a:extLst>
          </p:cNvPr>
          <p:cNvSpPr>
            <a:spLocks noGrp="1"/>
          </p:cNvSpPr>
          <p:nvPr>
            <p:ph type="subTitle" idx="1"/>
          </p:nvPr>
        </p:nvSpPr>
        <p:spPr>
          <a:xfrm>
            <a:off x="279985" y="3429000"/>
            <a:ext cx="5150536" cy="951614"/>
          </a:xfrm>
        </p:spPr>
        <p:txBody>
          <a:bodyPr/>
          <a:lstStyle/>
          <a:p>
            <a:r>
              <a:rPr lang="it-IT" b="1" dirty="0"/>
              <a:t>Linda </a:t>
            </a:r>
            <a:r>
              <a:rPr lang="it-IT" b="1" dirty="0" err="1"/>
              <a:t>Adhiambo</a:t>
            </a:r>
            <a:r>
              <a:rPr lang="it-IT" b="1" dirty="0"/>
              <a:t> Oucho</a:t>
            </a:r>
          </a:p>
        </p:txBody>
      </p:sp>
    </p:spTree>
    <p:extLst>
      <p:ext uri="{BB962C8B-B14F-4D97-AF65-F5344CB8AC3E}">
        <p14:creationId xmlns:p14="http://schemas.microsoft.com/office/powerpoint/2010/main" val="815336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F523D9-D1A2-CD46-9F11-C8A966DF28CA}"/>
              </a:ext>
            </a:extLst>
          </p:cNvPr>
          <p:cNvSpPr>
            <a:spLocks noGrp="1"/>
          </p:cNvSpPr>
          <p:nvPr>
            <p:ph type="sldNum" sz="quarter" idx="12"/>
          </p:nvPr>
        </p:nvSpPr>
        <p:spPr/>
        <p:txBody>
          <a:bodyPr/>
          <a:lstStyle/>
          <a:p>
            <a:fld id="{A85EF1E5-F080-0048-9372-CF230FDE727D}" type="slidenum">
              <a:rPr lang="es-ES" smtClean="0"/>
              <a:t>10</a:t>
            </a:fld>
            <a:endParaRPr lang="es-ES"/>
          </a:p>
        </p:txBody>
      </p:sp>
      <p:pic>
        <p:nvPicPr>
          <p:cNvPr id="5" name="Picture 4">
            <a:extLst>
              <a:ext uri="{FF2B5EF4-FFF2-40B4-BE49-F238E27FC236}">
                <a16:creationId xmlns:a16="http://schemas.microsoft.com/office/drawing/2014/main" id="{14FD7763-7B58-7844-A2F7-9D59360064D3}"/>
              </a:ext>
            </a:extLst>
          </p:cNvPr>
          <p:cNvPicPr>
            <a:picLocks/>
          </p:cNvPicPr>
          <p:nvPr/>
        </p:nvPicPr>
        <p:blipFill>
          <a:blip r:embed="rId2">
            <a:extLst>
              <a:ext uri="{28A0092B-C50C-407E-A947-70E740481C1C}">
                <a14:useLocalDpi xmlns:a14="http://schemas.microsoft.com/office/drawing/2010/main" val="0"/>
              </a:ext>
            </a:extLst>
          </a:blip>
          <a:srcRect l="2696" t="16586" r="11659" b="39554"/>
          <a:stretch>
            <a:fillRect/>
          </a:stretch>
        </p:blipFill>
        <p:spPr bwMode="auto">
          <a:xfrm>
            <a:off x="0" y="0"/>
            <a:ext cx="11789802" cy="3429000"/>
          </a:xfrm>
          <a:prstGeom prst="rect">
            <a:avLst/>
          </a:prstGeom>
          <a:noFill/>
          <a:ln>
            <a:noFill/>
          </a:ln>
        </p:spPr>
      </p:pic>
      <p:pic>
        <p:nvPicPr>
          <p:cNvPr id="6" name="Picture 5" descr="Chart&#10;&#10;Description automatically generated">
            <a:extLst>
              <a:ext uri="{FF2B5EF4-FFF2-40B4-BE49-F238E27FC236}">
                <a16:creationId xmlns:a16="http://schemas.microsoft.com/office/drawing/2014/main" id="{3F828843-8EA7-BD43-8FAA-B6301D633621}"/>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1099" y="3429000"/>
            <a:ext cx="11789802" cy="3429000"/>
          </a:xfrm>
          <a:prstGeom prst="rect">
            <a:avLst/>
          </a:prstGeom>
          <a:noFill/>
          <a:ln>
            <a:noFill/>
          </a:ln>
        </p:spPr>
      </p:pic>
    </p:spTree>
    <p:extLst>
      <p:ext uri="{BB962C8B-B14F-4D97-AF65-F5344CB8AC3E}">
        <p14:creationId xmlns:p14="http://schemas.microsoft.com/office/powerpoint/2010/main" val="309121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4">
            <a:extLst>
              <a:ext uri="{FF2B5EF4-FFF2-40B4-BE49-F238E27FC236}">
                <a16:creationId xmlns:a16="http://schemas.microsoft.com/office/drawing/2014/main" id="{7E3E5F56-04AC-48F6-B30E-D9C4C1781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6">
            <a:extLst>
              <a:ext uri="{FF2B5EF4-FFF2-40B4-BE49-F238E27FC236}">
                <a16:creationId xmlns:a16="http://schemas.microsoft.com/office/drawing/2014/main" id="{CDAEFB19-78B1-4412-8791-DEBC3BFF0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with low confidence">
            <a:extLst>
              <a:ext uri="{FF2B5EF4-FFF2-40B4-BE49-F238E27FC236}">
                <a16:creationId xmlns:a16="http://schemas.microsoft.com/office/drawing/2014/main" id="{B5BDC652-7F64-ED4E-927D-9C17B81F7C40}"/>
              </a:ext>
            </a:extLst>
          </p:cNvPr>
          <p:cNvPicPr>
            <a:picLocks noChangeAspect="1"/>
          </p:cNvPicPr>
          <p:nvPr/>
        </p:nvPicPr>
        <p:blipFill rotWithShape="1">
          <a:blip r:embed="rId3"/>
          <a:srcRect t="849" r="1" b="22893"/>
          <a:stretch/>
        </p:blipFill>
        <p:spPr>
          <a:xfrm>
            <a:off x="969264" y="960120"/>
            <a:ext cx="10277856" cy="4937760"/>
          </a:xfrm>
          <a:prstGeom prst="rect">
            <a:avLst/>
          </a:prstGeom>
        </p:spPr>
      </p:pic>
      <p:sp>
        <p:nvSpPr>
          <p:cNvPr id="4" name="Slide Number Placeholder 3">
            <a:extLst>
              <a:ext uri="{FF2B5EF4-FFF2-40B4-BE49-F238E27FC236}">
                <a16:creationId xmlns:a16="http://schemas.microsoft.com/office/drawing/2014/main" id="{F6E5711B-B5FB-7F46-B850-18E63B306D0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A85EF1E5-F080-0048-9372-CF230FDE727D}" type="slidenum">
              <a:rPr lang="en-US" smtClean="0">
                <a:solidFill>
                  <a:schemeClr val="tx1">
                    <a:tint val="75000"/>
                  </a:schemeClr>
                </a:solidFill>
              </a:rPr>
              <a:pPr algn="r">
                <a:spcAft>
                  <a:spcPts val="600"/>
                </a:spcAft>
              </a:pPr>
              <a:t>11</a:t>
            </a:fld>
            <a:endParaRPr lang="en-US">
              <a:solidFill>
                <a:schemeClr val="tx1">
                  <a:tint val="75000"/>
                </a:schemeClr>
              </a:solidFill>
            </a:endParaRPr>
          </a:p>
        </p:txBody>
      </p:sp>
    </p:spTree>
    <p:extLst>
      <p:ext uri="{BB962C8B-B14F-4D97-AF65-F5344CB8AC3E}">
        <p14:creationId xmlns:p14="http://schemas.microsoft.com/office/powerpoint/2010/main" val="70560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38">
            <a:extLst>
              <a:ext uri="{FF2B5EF4-FFF2-40B4-BE49-F238E27FC236}">
                <a16:creationId xmlns:a16="http://schemas.microsoft.com/office/drawing/2014/main" id="{7E3E5F56-04AC-48F6-B30E-D9C4C1781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26">
            <a:extLst>
              <a:ext uri="{FF2B5EF4-FFF2-40B4-BE49-F238E27FC236}">
                <a16:creationId xmlns:a16="http://schemas.microsoft.com/office/drawing/2014/main" id="{CDAEFB19-78B1-4412-8791-DEBC3BFF0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iagram&#10;&#10;Description automatically generated with low confidence">
            <a:extLst>
              <a:ext uri="{FF2B5EF4-FFF2-40B4-BE49-F238E27FC236}">
                <a16:creationId xmlns:a16="http://schemas.microsoft.com/office/drawing/2014/main" id="{6ABEA3AF-7C00-8B42-8E31-8BE7B873BAC9}"/>
              </a:ext>
            </a:extLst>
          </p:cNvPr>
          <p:cNvPicPr>
            <a:picLocks noChangeAspect="1"/>
          </p:cNvPicPr>
          <p:nvPr/>
        </p:nvPicPr>
        <p:blipFill rotWithShape="1">
          <a:blip r:embed="rId3"/>
          <a:srcRect t="31" r="1" b="22482"/>
          <a:stretch/>
        </p:blipFill>
        <p:spPr>
          <a:xfrm rot="21600000">
            <a:off x="969264" y="960120"/>
            <a:ext cx="10277856" cy="4937760"/>
          </a:xfrm>
          <a:prstGeom prst="rect">
            <a:avLst/>
          </a:prstGeom>
        </p:spPr>
      </p:pic>
      <p:sp>
        <p:nvSpPr>
          <p:cNvPr id="4" name="Slide Number Placeholder 3">
            <a:extLst>
              <a:ext uri="{FF2B5EF4-FFF2-40B4-BE49-F238E27FC236}">
                <a16:creationId xmlns:a16="http://schemas.microsoft.com/office/drawing/2014/main" id="{F6E5711B-B5FB-7F46-B850-18E63B306D0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A85EF1E5-F080-0048-9372-CF230FDE727D}" type="slidenum">
              <a:rPr lang="en-US" smtClean="0">
                <a:solidFill>
                  <a:schemeClr val="tx1">
                    <a:tint val="75000"/>
                  </a:schemeClr>
                </a:solidFill>
              </a:rPr>
              <a:pPr algn="r">
                <a:spcAft>
                  <a:spcPts val="600"/>
                </a:spcAft>
              </a:pPr>
              <a:t>12</a:t>
            </a:fld>
            <a:endParaRPr lang="en-US">
              <a:solidFill>
                <a:schemeClr val="tx1">
                  <a:tint val="75000"/>
                </a:schemeClr>
              </a:solidFill>
            </a:endParaRPr>
          </a:p>
        </p:txBody>
      </p:sp>
    </p:spTree>
    <p:extLst>
      <p:ext uri="{BB962C8B-B14F-4D97-AF65-F5344CB8AC3E}">
        <p14:creationId xmlns:p14="http://schemas.microsoft.com/office/powerpoint/2010/main" val="3236377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FF0F0B8-5B06-4174-9742-1FD7ABE7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iagram&#10;&#10;Description automatically generated">
            <a:extLst>
              <a:ext uri="{FF2B5EF4-FFF2-40B4-BE49-F238E27FC236}">
                <a16:creationId xmlns:a16="http://schemas.microsoft.com/office/drawing/2014/main" id="{7AE8FE81-5039-D14B-AF3E-680C6B1A1C96}"/>
              </a:ext>
            </a:extLst>
          </p:cNvPr>
          <p:cNvPicPr>
            <a:picLocks noChangeAspect="1"/>
          </p:cNvPicPr>
          <p:nvPr/>
        </p:nvPicPr>
        <p:blipFill rotWithShape="1">
          <a:blip r:embed="rId3"/>
          <a:srcRect t="1646" r="1" b="22105"/>
          <a:stretch/>
        </p:blipFill>
        <p:spPr>
          <a:xfrm rot="21600000">
            <a:off x="643467" y="643467"/>
            <a:ext cx="10905066"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
        <p:nvSpPr>
          <p:cNvPr id="4" name="Slide Number Placeholder 3">
            <a:extLst>
              <a:ext uri="{FF2B5EF4-FFF2-40B4-BE49-F238E27FC236}">
                <a16:creationId xmlns:a16="http://schemas.microsoft.com/office/drawing/2014/main" id="{F6E5711B-B5FB-7F46-B850-18E63B306D05}"/>
              </a:ext>
            </a:extLst>
          </p:cNvPr>
          <p:cNvSpPr>
            <a:spLocks noGrp="1"/>
          </p:cNvSpPr>
          <p:nvPr>
            <p:ph type="sldNum" sz="quarter" idx="12"/>
          </p:nvPr>
        </p:nvSpPr>
        <p:spPr>
          <a:xfrm>
            <a:off x="8610600" y="6447790"/>
            <a:ext cx="2743200" cy="365125"/>
          </a:xfrm>
        </p:spPr>
        <p:txBody>
          <a:bodyPr vert="horz" lIns="91440" tIns="45720" rIns="91440" bIns="45720" rtlCol="0" anchor="ctr">
            <a:normAutofit/>
          </a:bodyPr>
          <a:lstStyle/>
          <a:p>
            <a:pPr algn="r">
              <a:spcAft>
                <a:spcPts val="600"/>
              </a:spcAft>
            </a:pPr>
            <a:fld id="{A85EF1E5-F080-0048-9372-CF230FDE727D}" type="slidenum">
              <a:rPr lang="en-US" smtClean="0">
                <a:solidFill>
                  <a:schemeClr val="tx1">
                    <a:tint val="75000"/>
                  </a:schemeClr>
                </a:solidFill>
              </a:rPr>
              <a:pPr algn="r">
                <a:spcAft>
                  <a:spcPts val="600"/>
                </a:spcAft>
              </a:pPr>
              <a:t>13</a:t>
            </a:fld>
            <a:endParaRPr lang="en-US">
              <a:solidFill>
                <a:schemeClr val="tx1">
                  <a:tint val="75000"/>
                </a:schemeClr>
              </a:solidFill>
            </a:endParaRPr>
          </a:p>
        </p:txBody>
      </p:sp>
    </p:spTree>
    <p:extLst>
      <p:ext uri="{BB962C8B-B14F-4D97-AF65-F5344CB8AC3E}">
        <p14:creationId xmlns:p14="http://schemas.microsoft.com/office/powerpoint/2010/main" val="114980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0C2431-F1A3-AC4E-B9B8-6B034BB02A3B}"/>
              </a:ext>
            </a:extLst>
          </p:cNvPr>
          <p:cNvGrpSpPr/>
          <p:nvPr/>
        </p:nvGrpSpPr>
        <p:grpSpPr>
          <a:xfrm>
            <a:off x="531675" y="1280086"/>
            <a:ext cx="3797899" cy="5415140"/>
            <a:chOff x="530225" y="1279526"/>
            <a:chExt cx="3798888" cy="5416550"/>
          </a:xfrm>
        </p:grpSpPr>
        <p:sp>
          <p:nvSpPr>
            <p:cNvPr id="8" name="Freeform 5">
              <a:extLst>
                <a:ext uri="{FF2B5EF4-FFF2-40B4-BE49-F238E27FC236}">
                  <a16:creationId xmlns:a16="http://schemas.microsoft.com/office/drawing/2014/main" id="{9F6D1F91-E3AA-2048-B0CB-E6E5929B5052}"/>
                </a:ext>
              </a:extLst>
            </p:cNvPr>
            <p:cNvSpPr>
              <a:spLocks/>
            </p:cNvSpPr>
            <p:nvPr/>
          </p:nvSpPr>
          <p:spPr bwMode="auto">
            <a:xfrm>
              <a:off x="3379788" y="3281363"/>
              <a:ext cx="949325" cy="841375"/>
            </a:xfrm>
            <a:custGeom>
              <a:avLst/>
              <a:gdLst>
                <a:gd name="T0" fmla="*/ 546 w 598"/>
                <a:gd name="T1" fmla="*/ 0 h 530"/>
                <a:gd name="T2" fmla="*/ 598 w 598"/>
                <a:gd name="T3" fmla="*/ 530 h 530"/>
                <a:gd name="T4" fmla="*/ 510 w 598"/>
                <a:gd name="T5" fmla="*/ 443 h 530"/>
                <a:gd name="T6" fmla="*/ 0 w 598"/>
                <a:gd name="T7" fmla="*/ 335 h 530"/>
                <a:gd name="T8" fmla="*/ 546 w 598"/>
                <a:gd name="T9" fmla="*/ 0 h 530"/>
              </a:gdLst>
              <a:ahLst/>
              <a:cxnLst>
                <a:cxn ang="0">
                  <a:pos x="T0" y="T1"/>
                </a:cxn>
                <a:cxn ang="0">
                  <a:pos x="T2" y="T3"/>
                </a:cxn>
                <a:cxn ang="0">
                  <a:pos x="T4" y="T5"/>
                </a:cxn>
                <a:cxn ang="0">
                  <a:pos x="T6" y="T7"/>
                </a:cxn>
                <a:cxn ang="0">
                  <a:pos x="T8" y="T9"/>
                </a:cxn>
              </a:cxnLst>
              <a:rect l="0" t="0" r="r" b="b"/>
              <a:pathLst>
                <a:path w="598" h="530">
                  <a:moveTo>
                    <a:pt x="546" y="0"/>
                  </a:moveTo>
                  <a:lnTo>
                    <a:pt x="598" y="530"/>
                  </a:lnTo>
                  <a:lnTo>
                    <a:pt x="510" y="443"/>
                  </a:lnTo>
                  <a:lnTo>
                    <a:pt x="0" y="335"/>
                  </a:lnTo>
                  <a:lnTo>
                    <a:pt x="546" y="0"/>
                  </a:lnTo>
                  <a:close/>
                </a:path>
              </a:pathLst>
            </a:custGeom>
            <a:solidFill>
              <a:srgbClr val="EFF9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9" name="Freeform 6">
              <a:extLst>
                <a:ext uri="{FF2B5EF4-FFF2-40B4-BE49-F238E27FC236}">
                  <a16:creationId xmlns:a16="http://schemas.microsoft.com/office/drawing/2014/main" id="{EBC83732-995C-4442-AD64-558F0974A1DE}"/>
                </a:ext>
              </a:extLst>
            </p:cNvPr>
            <p:cNvSpPr>
              <a:spLocks/>
            </p:cNvSpPr>
            <p:nvPr/>
          </p:nvSpPr>
          <p:spPr bwMode="auto">
            <a:xfrm>
              <a:off x="2519363" y="2627313"/>
              <a:ext cx="1727200" cy="1185863"/>
            </a:xfrm>
            <a:custGeom>
              <a:avLst/>
              <a:gdLst>
                <a:gd name="T0" fmla="*/ 211 w 211"/>
                <a:gd name="T1" fmla="*/ 80 h 145"/>
                <a:gd name="T2" fmla="*/ 105 w 211"/>
                <a:gd name="T3" fmla="*/ 145 h 145"/>
                <a:gd name="T4" fmla="*/ 0 w 211"/>
                <a:gd name="T5" fmla="*/ 63 h 145"/>
                <a:gd name="T6" fmla="*/ 84 w 211"/>
                <a:gd name="T7" fmla="*/ 0 h 145"/>
                <a:gd name="T8" fmla="*/ 84 w 211"/>
                <a:gd name="T9" fmla="*/ 25 h 145"/>
                <a:gd name="T10" fmla="*/ 165 w 211"/>
                <a:gd name="T11" fmla="*/ 25 h 145"/>
                <a:gd name="T12" fmla="*/ 211 w 211"/>
                <a:gd name="T13" fmla="*/ 80 h 145"/>
              </a:gdLst>
              <a:ahLst/>
              <a:cxnLst>
                <a:cxn ang="0">
                  <a:pos x="T0" y="T1"/>
                </a:cxn>
                <a:cxn ang="0">
                  <a:pos x="T2" y="T3"/>
                </a:cxn>
                <a:cxn ang="0">
                  <a:pos x="T4" y="T5"/>
                </a:cxn>
                <a:cxn ang="0">
                  <a:pos x="T6" y="T7"/>
                </a:cxn>
                <a:cxn ang="0">
                  <a:pos x="T8" y="T9"/>
                </a:cxn>
                <a:cxn ang="0">
                  <a:pos x="T10" y="T11"/>
                </a:cxn>
                <a:cxn ang="0">
                  <a:pos x="T12" y="T13"/>
                </a:cxn>
              </a:cxnLst>
              <a:rect l="0" t="0" r="r" b="b"/>
              <a:pathLst>
                <a:path w="211" h="145">
                  <a:moveTo>
                    <a:pt x="211" y="80"/>
                  </a:moveTo>
                  <a:cubicBezTo>
                    <a:pt x="105" y="145"/>
                    <a:pt x="105" y="145"/>
                    <a:pt x="105" y="145"/>
                  </a:cubicBezTo>
                  <a:cubicBezTo>
                    <a:pt x="0" y="63"/>
                    <a:pt x="0" y="63"/>
                    <a:pt x="0" y="63"/>
                  </a:cubicBezTo>
                  <a:cubicBezTo>
                    <a:pt x="84" y="0"/>
                    <a:pt x="84" y="0"/>
                    <a:pt x="84" y="0"/>
                  </a:cubicBezTo>
                  <a:cubicBezTo>
                    <a:pt x="84" y="25"/>
                    <a:pt x="84" y="25"/>
                    <a:pt x="84" y="25"/>
                  </a:cubicBezTo>
                  <a:cubicBezTo>
                    <a:pt x="165" y="25"/>
                    <a:pt x="165" y="25"/>
                    <a:pt x="165" y="25"/>
                  </a:cubicBezTo>
                  <a:cubicBezTo>
                    <a:pt x="184" y="53"/>
                    <a:pt x="211" y="80"/>
                    <a:pt x="211" y="80"/>
                  </a:cubicBezTo>
                  <a:close/>
                </a:path>
              </a:pathLst>
            </a:custGeom>
            <a:solidFill>
              <a:srgbClr val="6CC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10" name="Freeform 7">
              <a:extLst>
                <a:ext uri="{FF2B5EF4-FFF2-40B4-BE49-F238E27FC236}">
                  <a16:creationId xmlns:a16="http://schemas.microsoft.com/office/drawing/2014/main" id="{F1DED8C2-A803-2E4C-9BB6-9D58ADC29529}"/>
                </a:ext>
              </a:extLst>
            </p:cNvPr>
            <p:cNvSpPr>
              <a:spLocks/>
            </p:cNvSpPr>
            <p:nvPr/>
          </p:nvSpPr>
          <p:spPr bwMode="auto">
            <a:xfrm>
              <a:off x="3379788" y="3813176"/>
              <a:ext cx="884238" cy="1176338"/>
            </a:xfrm>
            <a:custGeom>
              <a:avLst/>
              <a:gdLst>
                <a:gd name="T0" fmla="*/ 99 w 108"/>
                <a:gd name="T1" fmla="*/ 21 h 144"/>
                <a:gd name="T2" fmla="*/ 39 w 108"/>
                <a:gd name="T3" fmla="*/ 144 h 144"/>
                <a:gd name="T4" fmla="*/ 0 w 108"/>
                <a:gd name="T5" fmla="*/ 0 h 144"/>
                <a:gd name="T6" fmla="*/ 99 w 108"/>
                <a:gd name="T7" fmla="*/ 21 h 144"/>
              </a:gdLst>
              <a:ahLst/>
              <a:cxnLst>
                <a:cxn ang="0">
                  <a:pos x="T0" y="T1"/>
                </a:cxn>
                <a:cxn ang="0">
                  <a:pos x="T2" y="T3"/>
                </a:cxn>
                <a:cxn ang="0">
                  <a:pos x="T4" y="T5"/>
                </a:cxn>
                <a:cxn ang="0">
                  <a:pos x="T6" y="T7"/>
                </a:cxn>
              </a:cxnLst>
              <a:rect l="0" t="0" r="r" b="b"/>
              <a:pathLst>
                <a:path w="108" h="144">
                  <a:moveTo>
                    <a:pt x="99" y="21"/>
                  </a:moveTo>
                  <a:cubicBezTo>
                    <a:pt x="108" y="86"/>
                    <a:pt x="39" y="144"/>
                    <a:pt x="39" y="144"/>
                  </a:cubicBezTo>
                  <a:cubicBezTo>
                    <a:pt x="0" y="0"/>
                    <a:pt x="0" y="0"/>
                    <a:pt x="0" y="0"/>
                  </a:cubicBezTo>
                  <a:lnTo>
                    <a:pt x="99" y="21"/>
                  </a:lnTo>
                  <a:close/>
                </a:path>
              </a:pathLst>
            </a:custGeom>
            <a:solidFill>
              <a:srgbClr val="138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11" name="Freeform 8">
              <a:extLst>
                <a:ext uri="{FF2B5EF4-FFF2-40B4-BE49-F238E27FC236}">
                  <a16:creationId xmlns:a16="http://schemas.microsoft.com/office/drawing/2014/main" id="{5575AFD7-AC55-9D4A-BEC6-F7EA9CC19F2C}"/>
                </a:ext>
              </a:extLst>
            </p:cNvPr>
            <p:cNvSpPr>
              <a:spLocks/>
            </p:cNvSpPr>
            <p:nvPr/>
          </p:nvSpPr>
          <p:spPr bwMode="auto">
            <a:xfrm>
              <a:off x="3206750" y="2489201"/>
              <a:ext cx="663575" cy="342900"/>
            </a:xfrm>
            <a:custGeom>
              <a:avLst/>
              <a:gdLst>
                <a:gd name="T0" fmla="*/ 81 w 81"/>
                <a:gd name="T1" fmla="*/ 42 h 42"/>
                <a:gd name="T2" fmla="*/ 0 w 81"/>
                <a:gd name="T3" fmla="*/ 42 h 42"/>
                <a:gd name="T4" fmla="*/ 64 w 81"/>
                <a:gd name="T5" fmla="*/ 0 h 42"/>
                <a:gd name="T6" fmla="*/ 81 w 81"/>
                <a:gd name="T7" fmla="*/ 42 h 42"/>
              </a:gdLst>
              <a:ahLst/>
              <a:cxnLst>
                <a:cxn ang="0">
                  <a:pos x="T0" y="T1"/>
                </a:cxn>
                <a:cxn ang="0">
                  <a:pos x="T2" y="T3"/>
                </a:cxn>
                <a:cxn ang="0">
                  <a:pos x="T4" y="T5"/>
                </a:cxn>
                <a:cxn ang="0">
                  <a:pos x="T6" y="T7"/>
                </a:cxn>
              </a:cxnLst>
              <a:rect l="0" t="0" r="r" b="b"/>
              <a:pathLst>
                <a:path w="81" h="42">
                  <a:moveTo>
                    <a:pt x="81" y="42"/>
                  </a:moveTo>
                  <a:cubicBezTo>
                    <a:pt x="0" y="42"/>
                    <a:pt x="0" y="42"/>
                    <a:pt x="0" y="42"/>
                  </a:cubicBezTo>
                  <a:cubicBezTo>
                    <a:pt x="64" y="0"/>
                    <a:pt x="64" y="0"/>
                    <a:pt x="64" y="0"/>
                  </a:cubicBezTo>
                  <a:cubicBezTo>
                    <a:pt x="64" y="12"/>
                    <a:pt x="71" y="27"/>
                    <a:pt x="81" y="42"/>
                  </a:cubicBezTo>
                  <a:close/>
                </a:path>
              </a:pathLst>
            </a:custGeom>
            <a:solidFill>
              <a:srgbClr val="EFF9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12" name="Freeform 9">
              <a:extLst>
                <a:ext uri="{FF2B5EF4-FFF2-40B4-BE49-F238E27FC236}">
                  <a16:creationId xmlns:a16="http://schemas.microsoft.com/office/drawing/2014/main" id="{5D04B2A2-065E-D941-976E-228965C5D47A}"/>
                </a:ext>
              </a:extLst>
            </p:cNvPr>
            <p:cNvSpPr>
              <a:spLocks/>
            </p:cNvSpPr>
            <p:nvPr/>
          </p:nvSpPr>
          <p:spPr bwMode="auto">
            <a:xfrm>
              <a:off x="3206750" y="2195513"/>
              <a:ext cx="523875" cy="636588"/>
            </a:xfrm>
            <a:custGeom>
              <a:avLst/>
              <a:gdLst>
                <a:gd name="T0" fmla="*/ 330 w 330"/>
                <a:gd name="T1" fmla="*/ 185 h 401"/>
                <a:gd name="T2" fmla="*/ 0 w 330"/>
                <a:gd name="T3" fmla="*/ 401 h 401"/>
                <a:gd name="T4" fmla="*/ 0 w 330"/>
                <a:gd name="T5" fmla="*/ 272 h 401"/>
                <a:gd name="T6" fmla="*/ 0 w 330"/>
                <a:gd name="T7" fmla="*/ 0 h 401"/>
                <a:gd name="T8" fmla="*/ 155 w 330"/>
                <a:gd name="T9" fmla="*/ 20 h 401"/>
                <a:gd name="T10" fmla="*/ 330 w 330"/>
                <a:gd name="T11" fmla="*/ 185 h 401"/>
              </a:gdLst>
              <a:ahLst/>
              <a:cxnLst>
                <a:cxn ang="0">
                  <a:pos x="T0" y="T1"/>
                </a:cxn>
                <a:cxn ang="0">
                  <a:pos x="T2" y="T3"/>
                </a:cxn>
                <a:cxn ang="0">
                  <a:pos x="T4" y="T5"/>
                </a:cxn>
                <a:cxn ang="0">
                  <a:pos x="T6" y="T7"/>
                </a:cxn>
                <a:cxn ang="0">
                  <a:pos x="T8" y="T9"/>
                </a:cxn>
                <a:cxn ang="0">
                  <a:pos x="T10" y="T11"/>
                </a:cxn>
              </a:cxnLst>
              <a:rect l="0" t="0" r="r" b="b"/>
              <a:pathLst>
                <a:path w="330" h="401">
                  <a:moveTo>
                    <a:pt x="330" y="185"/>
                  </a:moveTo>
                  <a:lnTo>
                    <a:pt x="0" y="401"/>
                  </a:lnTo>
                  <a:lnTo>
                    <a:pt x="0" y="272"/>
                  </a:lnTo>
                  <a:lnTo>
                    <a:pt x="0" y="0"/>
                  </a:lnTo>
                  <a:lnTo>
                    <a:pt x="155" y="20"/>
                  </a:lnTo>
                  <a:lnTo>
                    <a:pt x="330" y="185"/>
                  </a:lnTo>
                  <a:close/>
                </a:path>
              </a:pathLst>
            </a:custGeom>
            <a:solidFill>
              <a:srgbClr val="6CC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13" name="Freeform 10">
              <a:extLst>
                <a:ext uri="{FF2B5EF4-FFF2-40B4-BE49-F238E27FC236}">
                  <a16:creationId xmlns:a16="http://schemas.microsoft.com/office/drawing/2014/main" id="{78951B09-EB19-3B42-8D73-AAC673243022}"/>
                </a:ext>
              </a:extLst>
            </p:cNvPr>
            <p:cNvSpPr>
              <a:spLocks/>
            </p:cNvSpPr>
            <p:nvPr/>
          </p:nvSpPr>
          <p:spPr bwMode="auto">
            <a:xfrm>
              <a:off x="3297238" y="3813176"/>
              <a:ext cx="401638" cy="1176338"/>
            </a:xfrm>
            <a:custGeom>
              <a:avLst/>
              <a:gdLst>
                <a:gd name="T0" fmla="*/ 52 w 253"/>
                <a:gd name="T1" fmla="*/ 0 h 741"/>
                <a:gd name="T2" fmla="*/ 253 w 253"/>
                <a:gd name="T3" fmla="*/ 741 h 741"/>
                <a:gd name="T4" fmla="*/ 0 w 253"/>
                <a:gd name="T5" fmla="*/ 396 h 741"/>
                <a:gd name="T6" fmla="*/ 52 w 253"/>
                <a:gd name="T7" fmla="*/ 0 h 741"/>
              </a:gdLst>
              <a:ahLst/>
              <a:cxnLst>
                <a:cxn ang="0">
                  <a:pos x="T0" y="T1"/>
                </a:cxn>
                <a:cxn ang="0">
                  <a:pos x="T2" y="T3"/>
                </a:cxn>
                <a:cxn ang="0">
                  <a:pos x="T4" y="T5"/>
                </a:cxn>
                <a:cxn ang="0">
                  <a:pos x="T6" y="T7"/>
                </a:cxn>
              </a:cxnLst>
              <a:rect l="0" t="0" r="r" b="b"/>
              <a:pathLst>
                <a:path w="253" h="741">
                  <a:moveTo>
                    <a:pt x="52" y="0"/>
                  </a:moveTo>
                  <a:lnTo>
                    <a:pt x="253" y="741"/>
                  </a:lnTo>
                  <a:lnTo>
                    <a:pt x="0" y="396"/>
                  </a:lnTo>
                  <a:lnTo>
                    <a:pt x="52" y="0"/>
                  </a:lnTo>
                  <a:close/>
                </a:path>
              </a:pathLst>
            </a:custGeom>
            <a:solidFill>
              <a:srgbClr val="0F58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14" name="Freeform 11">
              <a:extLst>
                <a:ext uri="{FF2B5EF4-FFF2-40B4-BE49-F238E27FC236}">
                  <a16:creationId xmlns:a16="http://schemas.microsoft.com/office/drawing/2014/main" id="{9BF2F479-A805-474E-A82A-9DCA96465F29}"/>
                </a:ext>
              </a:extLst>
            </p:cNvPr>
            <p:cNvSpPr>
              <a:spLocks/>
            </p:cNvSpPr>
            <p:nvPr/>
          </p:nvSpPr>
          <p:spPr bwMode="auto">
            <a:xfrm>
              <a:off x="2944813" y="4441826"/>
              <a:ext cx="754063" cy="841375"/>
            </a:xfrm>
            <a:custGeom>
              <a:avLst/>
              <a:gdLst>
                <a:gd name="T0" fmla="*/ 222 w 475"/>
                <a:gd name="T1" fmla="*/ 0 h 530"/>
                <a:gd name="T2" fmla="*/ 475 w 475"/>
                <a:gd name="T3" fmla="*/ 345 h 530"/>
                <a:gd name="T4" fmla="*/ 165 w 475"/>
                <a:gd name="T5" fmla="*/ 530 h 530"/>
                <a:gd name="T6" fmla="*/ 0 w 475"/>
                <a:gd name="T7" fmla="*/ 478 h 530"/>
                <a:gd name="T8" fmla="*/ 222 w 475"/>
                <a:gd name="T9" fmla="*/ 0 h 530"/>
              </a:gdLst>
              <a:ahLst/>
              <a:cxnLst>
                <a:cxn ang="0">
                  <a:pos x="T0" y="T1"/>
                </a:cxn>
                <a:cxn ang="0">
                  <a:pos x="T2" y="T3"/>
                </a:cxn>
                <a:cxn ang="0">
                  <a:pos x="T4" y="T5"/>
                </a:cxn>
                <a:cxn ang="0">
                  <a:pos x="T6" y="T7"/>
                </a:cxn>
                <a:cxn ang="0">
                  <a:pos x="T8" y="T9"/>
                </a:cxn>
              </a:cxnLst>
              <a:rect l="0" t="0" r="r" b="b"/>
              <a:pathLst>
                <a:path w="475" h="530">
                  <a:moveTo>
                    <a:pt x="222" y="0"/>
                  </a:moveTo>
                  <a:lnTo>
                    <a:pt x="475" y="345"/>
                  </a:lnTo>
                  <a:lnTo>
                    <a:pt x="165" y="530"/>
                  </a:lnTo>
                  <a:lnTo>
                    <a:pt x="0" y="478"/>
                  </a:lnTo>
                  <a:lnTo>
                    <a:pt x="222" y="0"/>
                  </a:lnTo>
                  <a:close/>
                </a:path>
              </a:pathLst>
            </a:custGeom>
            <a:solidFill>
              <a:srgbClr val="138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15" name="Freeform 12">
              <a:extLst>
                <a:ext uri="{FF2B5EF4-FFF2-40B4-BE49-F238E27FC236}">
                  <a16:creationId xmlns:a16="http://schemas.microsoft.com/office/drawing/2014/main" id="{74C90C44-361F-4C45-A07E-D9E139ED141C}"/>
                </a:ext>
              </a:extLst>
            </p:cNvPr>
            <p:cNvSpPr>
              <a:spLocks/>
            </p:cNvSpPr>
            <p:nvPr/>
          </p:nvSpPr>
          <p:spPr bwMode="auto">
            <a:xfrm>
              <a:off x="2519363" y="3143251"/>
              <a:ext cx="860425" cy="1298575"/>
            </a:xfrm>
            <a:custGeom>
              <a:avLst/>
              <a:gdLst>
                <a:gd name="T0" fmla="*/ 542 w 542"/>
                <a:gd name="T1" fmla="*/ 422 h 818"/>
                <a:gd name="T2" fmla="*/ 490 w 542"/>
                <a:gd name="T3" fmla="*/ 818 h 818"/>
                <a:gd name="T4" fmla="*/ 52 w 542"/>
                <a:gd name="T5" fmla="*/ 622 h 818"/>
                <a:gd name="T6" fmla="*/ 0 w 542"/>
                <a:gd name="T7" fmla="*/ 0 h 818"/>
                <a:gd name="T8" fmla="*/ 542 w 542"/>
                <a:gd name="T9" fmla="*/ 422 h 818"/>
              </a:gdLst>
              <a:ahLst/>
              <a:cxnLst>
                <a:cxn ang="0">
                  <a:pos x="T0" y="T1"/>
                </a:cxn>
                <a:cxn ang="0">
                  <a:pos x="T2" y="T3"/>
                </a:cxn>
                <a:cxn ang="0">
                  <a:pos x="T4" y="T5"/>
                </a:cxn>
                <a:cxn ang="0">
                  <a:pos x="T6" y="T7"/>
                </a:cxn>
                <a:cxn ang="0">
                  <a:pos x="T8" y="T9"/>
                </a:cxn>
              </a:cxnLst>
              <a:rect l="0" t="0" r="r" b="b"/>
              <a:pathLst>
                <a:path w="542" h="818">
                  <a:moveTo>
                    <a:pt x="542" y="422"/>
                  </a:moveTo>
                  <a:lnTo>
                    <a:pt x="490" y="818"/>
                  </a:lnTo>
                  <a:lnTo>
                    <a:pt x="52" y="622"/>
                  </a:lnTo>
                  <a:lnTo>
                    <a:pt x="0" y="0"/>
                  </a:lnTo>
                  <a:lnTo>
                    <a:pt x="542" y="422"/>
                  </a:lnTo>
                  <a:close/>
                </a:path>
              </a:pathLst>
            </a:custGeom>
            <a:solidFill>
              <a:srgbClr val="138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16" name="Freeform 13">
              <a:extLst>
                <a:ext uri="{FF2B5EF4-FFF2-40B4-BE49-F238E27FC236}">
                  <a16:creationId xmlns:a16="http://schemas.microsoft.com/office/drawing/2014/main" id="{070D64A3-1338-6543-855B-25272FBCEE37}"/>
                </a:ext>
              </a:extLst>
            </p:cNvPr>
            <p:cNvSpPr>
              <a:spLocks/>
            </p:cNvSpPr>
            <p:nvPr/>
          </p:nvSpPr>
          <p:spPr bwMode="auto">
            <a:xfrm>
              <a:off x="2601913" y="4441826"/>
              <a:ext cx="695325" cy="758825"/>
            </a:xfrm>
            <a:custGeom>
              <a:avLst/>
              <a:gdLst>
                <a:gd name="T0" fmla="*/ 438 w 438"/>
                <a:gd name="T1" fmla="*/ 0 h 478"/>
                <a:gd name="T2" fmla="*/ 216 w 438"/>
                <a:gd name="T3" fmla="*/ 478 h 478"/>
                <a:gd name="T4" fmla="*/ 0 w 438"/>
                <a:gd name="T5" fmla="*/ 267 h 478"/>
                <a:gd name="T6" fmla="*/ 0 w 438"/>
                <a:gd name="T7" fmla="*/ 267 h 478"/>
                <a:gd name="T8" fmla="*/ 438 w 438"/>
                <a:gd name="T9" fmla="*/ 0 h 478"/>
              </a:gdLst>
              <a:ahLst/>
              <a:cxnLst>
                <a:cxn ang="0">
                  <a:pos x="T0" y="T1"/>
                </a:cxn>
                <a:cxn ang="0">
                  <a:pos x="T2" y="T3"/>
                </a:cxn>
                <a:cxn ang="0">
                  <a:pos x="T4" y="T5"/>
                </a:cxn>
                <a:cxn ang="0">
                  <a:pos x="T6" y="T7"/>
                </a:cxn>
                <a:cxn ang="0">
                  <a:pos x="T8" y="T9"/>
                </a:cxn>
              </a:cxnLst>
              <a:rect l="0" t="0" r="r" b="b"/>
              <a:pathLst>
                <a:path w="438" h="478">
                  <a:moveTo>
                    <a:pt x="438" y="0"/>
                  </a:moveTo>
                  <a:lnTo>
                    <a:pt x="216" y="478"/>
                  </a:lnTo>
                  <a:lnTo>
                    <a:pt x="0" y="267"/>
                  </a:lnTo>
                  <a:lnTo>
                    <a:pt x="0" y="267"/>
                  </a:lnTo>
                  <a:lnTo>
                    <a:pt x="438" y="0"/>
                  </a:lnTo>
                  <a:close/>
                </a:path>
              </a:pathLst>
            </a:custGeom>
            <a:solidFill>
              <a:srgbClr val="0F2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17" name="Freeform 14">
              <a:extLst>
                <a:ext uri="{FF2B5EF4-FFF2-40B4-BE49-F238E27FC236}">
                  <a16:creationId xmlns:a16="http://schemas.microsoft.com/office/drawing/2014/main" id="{0D764403-3945-F848-9E62-74EECED67247}"/>
                </a:ext>
              </a:extLst>
            </p:cNvPr>
            <p:cNvSpPr>
              <a:spLocks/>
            </p:cNvSpPr>
            <p:nvPr/>
          </p:nvSpPr>
          <p:spPr bwMode="auto">
            <a:xfrm>
              <a:off x="1847850" y="4130676"/>
              <a:ext cx="1449388" cy="735013"/>
            </a:xfrm>
            <a:custGeom>
              <a:avLst/>
              <a:gdLst>
                <a:gd name="T0" fmla="*/ 913 w 913"/>
                <a:gd name="T1" fmla="*/ 196 h 463"/>
                <a:gd name="T2" fmla="*/ 475 w 913"/>
                <a:gd name="T3" fmla="*/ 463 h 463"/>
                <a:gd name="T4" fmla="*/ 475 w 913"/>
                <a:gd name="T5" fmla="*/ 463 h 463"/>
                <a:gd name="T6" fmla="*/ 366 w 913"/>
                <a:gd name="T7" fmla="*/ 361 h 463"/>
                <a:gd name="T8" fmla="*/ 0 w 913"/>
                <a:gd name="T9" fmla="*/ 129 h 463"/>
                <a:gd name="T10" fmla="*/ 475 w 913"/>
                <a:gd name="T11" fmla="*/ 0 h 463"/>
                <a:gd name="T12" fmla="*/ 913 w 913"/>
                <a:gd name="T13" fmla="*/ 196 h 463"/>
              </a:gdLst>
              <a:ahLst/>
              <a:cxnLst>
                <a:cxn ang="0">
                  <a:pos x="T0" y="T1"/>
                </a:cxn>
                <a:cxn ang="0">
                  <a:pos x="T2" y="T3"/>
                </a:cxn>
                <a:cxn ang="0">
                  <a:pos x="T4" y="T5"/>
                </a:cxn>
                <a:cxn ang="0">
                  <a:pos x="T6" y="T7"/>
                </a:cxn>
                <a:cxn ang="0">
                  <a:pos x="T8" y="T9"/>
                </a:cxn>
                <a:cxn ang="0">
                  <a:pos x="T10" y="T11"/>
                </a:cxn>
                <a:cxn ang="0">
                  <a:pos x="T12" y="T13"/>
                </a:cxn>
              </a:cxnLst>
              <a:rect l="0" t="0" r="r" b="b"/>
              <a:pathLst>
                <a:path w="913" h="463">
                  <a:moveTo>
                    <a:pt x="913" y="196"/>
                  </a:moveTo>
                  <a:lnTo>
                    <a:pt x="475" y="463"/>
                  </a:lnTo>
                  <a:lnTo>
                    <a:pt x="475" y="463"/>
                  </a:lnTo>
                  <a:lnTo>
                    <a:pt x="366" y="361"/>
                  </a:lnTo>
                  <a:lnTo>
                    <a:pt x="0" y="129"/>
                  </a:lnTo>
                  <a:lnTo>
                    <a:pt x="475" y="0"/>
                  </a:lnTo>
                  <a:lnTo>
                    <a:pt x="913" y="196"/>
                  </a:lnTo>
                  <a:close/>
                </a:path>
              </a:pathLst>
            </a:custGeom>
            <a:solidFill>
              <a:srgbClr val="0F58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18" name="Freeform 15">
              <a:extLst>
                <a:ext uri="{FF2B5EF4-FFF2-40B4-BE49-F238E27FC236}">
                  <a16:creationId xmlns:a16="http://schemas.microsoft.com/office/drawing/2014/main" id="{402693E7-5375-474D-9901-8F42247C1E8F}"/>
                </a:ext>
              </a:extLst>
            </p:cNvPr>
            <p:cNvSpPr>
              <a:spLocks/>
            </p:cNvSpPr>
            <p:nvPr/>
          </p:nvSpPr>
          <p:spPr bwMode="auto">
            <a:xfrm>
              <a:off x="2519363" y="1279526"/>
              <a:ext cx="687388" cy="1863725"/>
            </a:xfrm>
            <a:custGeom>
              <a:avLst/>
              <a:gdLst>
                <a:gd name="T0" fmla="*/ 433 w 433"/>
                <a:gd name="T1" fmla="*/ 577 h 1174"/>
                <a:gd name="T2" fmla="*/ 433 w 433"/>
                <a:gd name="T3" fmla="*/ 849 h 1174"/>
                <a:gd name="T4" fmla="*/ 0 w 433"/>
                <a:gd name="T5" fmla="*/ 1174 h 1174"/>
                <a:gd name="T6" fmla="*/ 119 w 433"/>
                <a:gd name="T7" fmla="*/ 0 h 1174"/>
                <a:gd name="T8" fmla="*/ 433 w 433"/>
                <a:gd name="T9" fmla="*/ 577 h 1174"/>
              </a:gdLst>
              <a:ahLst/>
              <a:cxnLst>
                <a:cxn ang="0">
                  <a:pos x="T0" y="T1"/>
                </a:cxn>
                <a:cxn ang="0">
                  <a:pos x="T2" y="T3"/>
                </a:cxn>
                <a:cxn ang="0">
                  <a:pos x="T4" y="T5"/>
                </a:cxn>
                <a:cxn ang="0">
                  <a:pos x="T6" y="T7"/>
                </a:cxn>
                <a:cxn ang="0">
                  <a:pos x="T8" y="T9"/>
                </a:cxn>
              </a:cxnLst>
              <a:rect l="0" t="0" r="r" b="b"/>
              <a:pathLst>
                <a:path w="433" h="1174">
                  <a:moveTo>
                    <a:pt x="433" y="577"/>
                  </a:moveTo>
                  <a:lnTo>
                    <a:pt x="433" y="849"/>
                  </a:lnTo>
                  <a:lnTo>
                    <a:pt x="0" y="1174"/>
                  </a:lnTo>
                  <a:lnTo>
                    <a:pt x="119" y="0"/>
                  </a:lnTo>
                  <a:lnTo>
                    <a:pt x="433" y="577"/>
                  </a:lnTo>
                  <a:close/>
                </a:path>
              </a:pathLst>
            </a:custGeom>
            <a:solidFill>
              <a:srgbClr val="EFF9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19" name="Freeform 16">
              <a:extLst>
                <a:ext uri="{FF2B5EF4-FFF2-40B4-BE49-F238E27FC236}">
                  <a16:creationId xmlns:a16="http://schemas.microsoft.com/office/drawing/2014/main" id="{8B950502-2BF6-2C4E-8744-303D066A0C23}"/>
                </a:ext>
              </a:extLst>
            </p:cNvPr>
            <p:cNvSpPr>
              <a:spLocks/>
            </p:cNvSpPr>
            <p:nvPr/>
          </p:nvSpPr>
          <p:spPr bwMode="auto">
            <a:xfrm>
              <a:off x="2397125" y="5200651"/>
              <a:ext cx="809625" cy="1209675"/>
            </a:xfrm>
            <a:custGeom>
              <a:avLst/>
              <a:gdLst>
                <a:gd name="T0" fmla="*/ 510 w 510"/>
                <a:gd name="T1" fmla="*/ 52 h 762"/>
                <a:gd name="T2" fmla="*/ 454 w 510"/>
                <a:gd name="T3" fmla="*/ 520 h 762"/>
                <a:gd name="T4" fmla="*/ 67 w 510"/>
                <a:gd name="T5" fmla="*/ 762 h 762"/>
                <a:gd name="T6" fmla="*/ 0 w 510"/>
                <a:gd name="T7" fmla="*/ 664 h 762"/>
                <a:gd name="T8" fmla="*/ 345 w 510"/>
                <a:gd name="T9" fmla="*/ 0 h 762"/>
                <a:gd name="T10" fmla="*/ 510 w 510"/>
                <a:gd name="T11" fmla="*/ 52 h 762"/>
              </a:gdLst>
              <a:ahLst/>
              <a:cxnLst>
                <a:cxn ang="0">
                  <a:pos x="T0" y="T1"/>
                </a:cxn>
                <a:cxn ang="0">
                  <a:pos x="T2" y="T3"/>
                </a:cxn>
                <a:cxn ang="0">
                  <a:pos x="T4" y="T5"/>
                </a:cxn>
                <a:cxn ang="0">
                  <a:pos x="T6" y="T7"/>
                </a:cxn>
                <a:cxn ang="0">
                  <a:pos x="T8" y="T9"/>
                </a:cxn>
                <a:cxn ang="0">
                  <a:pos x="T10" y="T11"/>
                </a:cxn>
              </a:cxnLst>
              <a:rect l="0" t="0" r="r" b="b"/>
              <a:pathLst>
                <a:path w="510" h="762">
                  <a:moveTo>
                    <a:pt x="510" y="52"/>
                  </a:moveTo>
                  <a:lnTo>
                    <a:pt x="454" y="520"/>
                  </a:lnTo>
                  <a:lnTo>
                    <a:pt x="67" y="762"/>
                  </a:lnTo>
                  <a:lnTo>
                    <a:pt x="0" y="664"/>
                  </a:lnTo>
                  <a:lnTo>
                    <a:pt x="345" y="0"/>
                  </a:lnTo>
                  <a:lnTo>
                    <a:pt x="510" y="52"/>
                  </a:lnTo>
                  <a:close/>
                </a:path>
              </a:pathLst>
            </a:custGeom>
            <a:solidFill>
              <a:srgbClr val="0F58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20" name="Freeform 17">
              <a:extLst>
                <a:ext uri="{FF2B5EF4-FFF2-40B4-BE49-F238E27FC236}">
                  <a16:creationId xmlns:a16="http://schemas.microsoft.com/office/drawing/2014/main" id="{883E5B38-D9E0-854C-95E1-A728052276DD}"/>
                </a:ext>
              </a:extLst>
            </p:cNvPr>
            <p:cNvSpPr>
              <a:spLocks/>
            </p:cNvSpPr>
            <p:nvPr/>
          </p:nvSpPr>
          <p:spPr bwMode="auto">
            <a:xfrm>
              <a:off x="1758950" y="5200651"/>
              <a:ext cx="1185863" cy="1495425"/>
            </a:xfrm>
            <a:custGeom>
              <a:avLst/>
              <a:gdLst>
                <a:gd name="T0" fmla="*/ 747 w 747"/>
                <a:gd name="T1" fmla="*/ 0 h 942"/>
                <a:gd name="T2" fmla="*/ 402 w 747"/>
                <a:gd name="T3" fmla="*/ 664 h 942"/>
                <a:gd name="T4" fmla="*/ 299 w 747"/>
                <a:gd name="T5" fmla="*/ 942 h 942"/>
                <a:gd name="T6" fmla="*/ 0 w 747"/>
                <a:gd name="T7" fmla="*/ 464 h 942"/>
                <a:gd name="T8" fmla="*/ 25 w 747"/>
                <a:gd name="T9" fmla="*/ 309 h 942"/>
                <a:gd name="T10" fmla="*/ 747 w 747"/>
                <a:gd name="T11" fmla="*/ 0 h 942"/>
              </a:gdLst>
              <a:ahLst/>
              <a:cxnLst>
                <a:cxn ang="0">
                  <a:pos x="T0" y="T1"/>
                </a:cxn>
                <a:cxn ang="0">
                  <a:pos x="T2" y="T3"/>
                </a:cxn>
                <a:cxn ang="0">
                  <a:pos x="T4" y="T5"/>
                </a:cxn>
                <a:cxn ang="0">
                  <a:pos x="T6" y="T7"/>
                </a:cxn>
                <a:cxn ang="0">
                  <a:pos x="T8" y="T9"/>
                </a:cxn>
                <a:cxn ang="0">
                  <a:pos x="T10" y="T11"/>
                </a:cxn>
              </a:cxnLst>
              <a:rect l="0" t="0" r="r" b="b"/>
              <a:pathLst>
                <a:path w="747" h="942">
                  <a:moveTo>
                    <a:pt x="747" y="0"/>
                  </a:moveTo>
                  <a:lnTo>
                    <a:pt x="402" y="664"/>
                  </a:lnTo>
                  <a:lnTo>
                    <a:pt x="299" y="942"/>
                  </a:lnTo>
                  <a:lnTo>
                    <a:pt x="0" y="464"/>
                  </a:lnTo>
                  <a:lnTo>
                    <a:pt x="25" y="309"/>
                  </a:lnTo>
                  <a:lnTo>
                    <a:pt x="747" y="0"/>
                  </a:lnTo>
                  <a:close/>
                </a:path>
              </a:pathLst>
            </a:custGeom>
            <a:solidFill>
              <a:srgbClr val="0F2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21" name="Freeform 18">
              <a:extLst>
                <a:ext uri="{FF2B5EF4-FFF2-40B4-BE49-F238E27FC236}">
                  <a16:creationId xmlns:a16="http://schemas.microsoft.com/office/drawing/2014/main" id="{646CF5C6-7A8F-6A4E-99D0-E7170FCD0D52}"/>
                </a:ext>
              </a:extLst>
            </p:cNvPr>
            <p:cNvSpPr>
              <a:spLocks/>
            </p:cNvSpPr>
            <p:nvPr/>
          </p:nvSpPr>
          <p:spPr bwMode="auto">
            <a:xfrm>
              <a:off x="1619250" y="5200651"/>
              <a:ext cx="1325563" cy="490538"/>
            </a:xfrm>
            <a:custGeom>
              <a:avLst/>
              <a:gdLst>
                <a:gd name="T0" fmla="*/ 835 w 835"/>
                <a:gd name="T1" fmla="*/ 0 h 309"/>
                <a:gd name="T2" fmla="*/ 113 w 835"/>
                <a:gd name="T3" fmla="*/ 309 h 309"/>
                <a:gd name="T4" fmla="*/ 0 w 835"/>
                <a:gd name="T5" fmla="*/ 309 h 309"/>
                <a:gd name="T6" fmla="*/ 309 w 835"/>
                <a:gd name="T7" fmla="*/ 0 h 309"/>
                <a:gd name="T8" fmla="*/ 835 w 835"/>
                <a:gd name="T9" fmla="*/ 0 h 309"/>
              </a:gdLst>
              <a:ahLst/>
              <a:cxnLst>
                <a:cxn ang="0">
                  <a:pos x="T0" y="T1"/>
                </a:cxn>
                <a:cxn ang="0">
                  <a:pos x="T2" y="T3"/>
                </a:cxn>
                <a:cxn ang="0">
                  <a:pos x="T4" y="T5"/>
                </a:cxn>
                <a:cxn ang="0">
                  <a:pos x="T6" y="T7"/>
                </a:cxn>
                <a:cxn ang="0">
                  <a:pos x="T8" y="T9"/>
                </a:cxn>
              </a:cxnLst>
              <a:rect l="0" t="0" r="r" b="b"/>
              <a:pathLst>
                <a:path w="835" h="309">
                  <a:moveTo>
                    <a:pt x="835" y="0"/>
                  </a:moveTo>
                  <a:lnTo>
                    <a:pt x="113" y="309"/>
                  </a:lnTo>
                  <a:lnTo>
                    <a:pt x="0" y="309"/>
                  </a:lnTo>
                  <a:lnTo>
                    <a:pt x="309" y="0"/>
                  </a:lnTo>
                  <a:lnTo>
                    <a:pt x="835" y="0"/>
                  </a:lnTo>
                  <a:close/>
                </a:path>
              </a:pathLst>
            </a:custGeom>
            <a:solidFill>
              <a:srgbClr val="138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22" name="Freeform 19">
              <a:extLst>
                <a:ext uri="{FF2B5EF4-FFF2-40B4-BE49-F238E27FC236}">
                  <a16:creationId xmlns:a16="http://schemas.microsoft.com/office/drawing/2014/main" id="{EB114636-D886-7D42-B6A6-F8294383F6C1}"/>
                </a:ext>
              </a:extLst>
            </p:cNvPr>
            <p:cNvSpPr>
              <a:spLocks/>
            </p:cNvSpPr>
            <p:nvPr/>
          </p:nvSpPr>
          <p:spPr bwMode="auto">
            <a:xfrm>
              <a:off x="1373188" y="4335463"/>
              <a:ext cx="1571625" cy="865188"/>
            </a:xfrm>
            <a:custGeom>
              <a:avLst/>
              <a:gdLst>
                <a:gd name="T0" fmla="*/ 990 w 990"/>
                <a:gd name="T1" fmla="*/ 545 h 545"/>
                <a:gd name="T2" fmla="*/ 464 w 990"/>
                <a:gd name="T3" fmla="*/ 545 h 545"/>
                <a:gd name="T4" fmla="*/ 0 w 990"/>
                <a:gd name="T5" fmla="*/ 545 h 545"/>
                <a:gd name="T6" fmla="*/ 299 w 990"/>
                <a:gd name="T7" fmla="*/ 0 h 545"/>
                <a:gd name="T8" fmla="*/ 665 w 990"/>
                <a:gd name="T9" fmla="*/ 232 h 545"/>
                <a:gd name="T10" fmla="*/ 774 w 990"/>
                <a:gd name="T11" fmla="*/ 334 h 545"/>
                <a:gd name="T12" fmla="*/ 990 w 990"/>
                <a:gd name="T13" fmla="*/ 545 h 545"/>
              </a:gdLst>
              <a:ahLst/>
              <a:cxnLst>
                <a:cxn ang="0">
                  <a:pos x="T0" y="T1"/>
                </a:cxn>
                <a:cxn ang="0">
                  <a:pos x="T2" y="T3"/>
                </a:cxn>
                <a:cxn ang="0">
                  <a:pos x="T4" y="T5"/>
                </a:cxn>
                <a:cxn ang="0">
                  <a:pos x="T6" y="T7"/>
                </a:cxn>
                <a:cxn ang="0">
                  <a:pos x="T8" y="T9"/>
                </a:cxn>
                <a:cxn ang="0">
                  <a:pos x="T10" y="T11"/>
                </a:cxn>
                <a:cxn ang="0">
                  <a:pos x="T12" y="T13"/>
                </a:cxn>
              </a:cxnLst>
              <a:rect l="0" t="0" r="r" b="b"/>
              <a:pathLst>
                <a:path w="990" h="545">
                  <a:moveTo>
                    <a:pt x="990" y="545"/>
                  </a:moveTo>
                  <a:lnTo>
                    <a:pt x="464" y="545"/>
                  </a:lnTo>
                  <a:lnTo>
                    <a:pt x="0" y="545"/>
                  </a:lnTo>
                  <a:lnTo>
                    <a:pt x="299" y="0"/>
                  </a:lnTo>
                  <a:lnTo>
                    <a:pt x="665" y="232"/>
                  </a:lnTo>
                  <a:lnTo>
                    <a:pt x="774" y="334"/>
                  </a:lnTo>
                  <a:lnTo>
                    <a:pt x="990" y="545"/>
                  </a:lnTo>
                  <a:close/>
                </a:path>
              </a:pathLst>
            </a:custGeom>
            <a:solidFill>
              <a:srgbClr val="0F2A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23" name="Freeform 20">
              <a:extLst>
                <a:ext uri="{FF2B5EF4-FFF2-40B4-BE49-F238E27FC236}">
                  <a16:creationId xmlns:a16="http://schemas.microsoft.com/office/drawing/2014/main" id="{51421613-3AD7-F444-B4F6-300568F182DA}"/>
                </a:ext>
              </a:extLst>
            </p:cNvPr>
            <p:cNvSpPr>
              <a:spLocks/>
            </p:cNvSpPr>
            <p:nvPr/>
          </p:nvSpPr>
          <p:spPr bwMode="auto">
            <a:xfrm>
              <a:off x="2306638" y="1279526"/>
              <a:ext cx="401638" cy="1863725"/>
            </a:xfrm>
            <a:custGeom>
              <a:avLst/>
              <a:gdLst>
                <a:gd name="T0" fmla="*/ 253 w 253"/>
                <a:gd name="T1" fmla="*/ 0 h 1174"/>
                <a:gd name="T2" fmla="*/ 134 w 253"/>
                <a:gd name="T3" fmla="*/ 1174 h 1174"/>
                <a:gd name="T4" fmla="*/ 0 w 253"/>
                <a:gd name="T5" fmla="*/ 561 h 1174"/>
                <a:gd name="T6" fmla="*/ 253 w 253"/>
                <a:gd name="T7" fmla="*/ 0 h 1174"/>
              </a:gdLst>
              <a:ahLst/>
              <a:cxnLst>
                <a:cxn ang="0">
                  <a:pos x="T0" y="T1"/>
                </a:cxn>
                <a:cxn ang="0">
                  <a:pos x="T2" y="T3"/>
                </a:cxn>
                <a:cxn ang="0">
                  <a:pos x="T4" y="T5"/>
                </a:cxn>
                <a:cxn ang="0">
                  <a:pos x="T6" y="T7"/>
                </a:cxn>
              </a:cxnLst>
              <a:rect l="0" t="0" r="r" b="b"/>
              <a:pathLst>
                <a:path w="253" h="1174">
                  <a:moveTo>
                    <a:pt x="253" y="0"/>
                  </a:moveTo>
                  <a:lnTo>
                    <a:pt x="134" y="1174"/>
                  </a:lnTo>
                  <a:lnTo>
                    <a:pt x="0" y="561"/>
                  </a:lnTo>
                  <a:lnTo>
                    <a:pt x="253" y="0"/>
                  </a:lnTo>
                  <a:close/>
                </a:path>
              </a:pathLst>
            </a:custGeom>
            <a:solidFill>
              <a:srgbClr val="6CC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24" name="Freeform 21">
              <a:extLst>
                <a:ext uri="{FF2B5EF4-FFF2-40B4-BE49-F238E27FC236}">
                  <a16:creationId xmlns:a16="http://schemas.microsoft.com/office/drawing/2014/main" id="{BB2D0E8D-8869-EC43-AFF7-544AF17B8EF8}"/>
                </a:ext>
              </a:extLst>
            </p:cNvPr>
            <p:cNvSpPr>
              <a:spLocks/>
            </p:cNvSpPr>
            <p:nvPr/>
          </p:nvSpPr>
          <p:spPr bwMode="auto">
            <a:xfrm>
              <a:off x="1847850" y="3143251"/>
              <a:ext cx="754063" cy="1192213"/>
            </a:xfrm>
            <a:custGeom>
              <a:avLst/>
              <a:gdLst>
                <a:gd name="T0" fmla="*/ 82 w 92"/>
                <a:gd name="T1" fmla="*/ 0 h 146"/>
                <a:gd name="T2" fmla="*/ 92 w 92"/>
                <a:gd name="T3" fmla="*/ 121 h 146"/>
                <a:gd name="T4" fmla="*/ 0 w 92"/>
                <a:gd name="T5" fmla="*/ 146 h 146"/>
                <a:gd name="T6" fmla="*/ 82 w 92"/>
                <a:gd name="T7" fmla="*/ 0 h 146"/>
              </a:gdLst>
              <a:ahLst/>
              <a:cxnLst>
                <a:cxn ang="0">
                  <a:pos x="T0" y="T1"/>
                </a:cxn>
                <a:cxn ang="0">
                  <a:pos x="T2" y="T3"/>
                </a:cxn>
                <a:cxn ang="0">
                  <a:pos x="T4" y="T5"/>
                </a:cxn>
                <a:cxn ang="0">
                  <a:pos x="T6" y="T7"/>
                </a:cxn>
              </a:cxnLst>
              <a:rect l="0" t="0" r="r" b="b"/>
              <a:pathLst>
                <a:path w="92" h="146">
                  <a:moveTo>
                    <a:pt x="82" y="0"/>
                  </a:moveTo>
                  <a:cubicBezTo>
                    <a:pt x="92" y="121"/>
                    <a:pt x="92" y="121"/>
                    <a:pt x="92" y="121"/>
                  </a:cubicBezTo>
                  <a:cubicBezTo>
                    <a:pt x="0" y="146"/>
                    <a:pt x="0" y="146"/>
                    <a:pt x="0" y="146"/>
                  </a:cubicBezTo>
                  <a:cubicBezTo>
                    <a:pt x="30" y="120"/>
                    <a:pt x="82" y="0"/>
                    <a:pt x="82" y="0"/>
                  </a:cubicBezTo>
                  <a:close/>
                </a:path>
              </a:pathLst>
            </a:custGeom>
            <a:solidFill>
              <a:srgbClr val="EFF9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25" name="Freeform 22">
              <a:extLst>
                <a:ext uri="{FF2B5EF4-FFF2-40B4-BE49-F238E27FC236}">
                  <a16:creationId xmlns:a16="http://schemas.microsoft.com/office/drawing/2014/main" id="{13849471-E707-A048-88E7-94C8A676F08E}"/>
                </a:ext>
              </a:extLst>
            </p:cNvPr>
            <p:cNvSpPr>
              <a:spLocks/>
            </p:cNvSpPr>
            <p:nvPr/>
          </p:nvSpPr>
          <p:spPr bwMode="auto">
            <a:xfrm>
              <a:off x="2028825" y="2170113"/>
              <a:ext cx="490538" cy="973138"/>
            </a:xfrm>
            <a:custGeom>
              <a:avLst/>
              <a:gdLst>
                <a:gd name="T0" fmla="*/ 175 w 309"/>
                <a:gd name="T1" fmla="*/ 0 h 613"/>
                <a:gd name="T2" fmla="*/ 309 w 309"/>
                <a:gd name="T3" fmla="*/ 613 h 613"/>
                <a:gd name="T4" fmla="*/ 0 w 309"/>
                <a:gd name="T5" fmla="*/ 227 h 613"/>
                <a:gd name="T6" fmla="*/ 0 w 309"/>
                <a:gd name="T7" fmla="*/ 0 h 613"/>
                <a:gd name="T8" fmla="*/ 175 w 309"/>
                <a:gd name="T9" fmla="*/ 0 h 613"/>
              </a:gdLst>
              <a:ahLst/>
              <a:cxnLst>
                <a:cxn ang="0">
                  <a:pos x="T0" y="T1"/>
                </a:cxn>
                <a:cxn ang="0">
                  <a:pos x="T2" y="T3"/>
                </a:cxn>
                <a:cxn ang="0">
                  <a:pos x="T4" y="T5"/>
                </a:cxn>
                <a:cxn ang="0">
                  <a:pos x="T6" y="T7"/>
                </a:cxn>
                <a:cxn ang="0">
                  <a:pos x="T8" y="T9"/>
                </a:cxn>
              </a:cxnLst>
              <a:rect l="0" t="0" r="r" b="b"/>
              <a:pathLst>
                <a:path w="309" h="613">
                  <a:moveTo>
                    <a:pt x="175" y="0"/>
                  </a:moveTo>
                  <a:lnTo>
                    <a:pt x="309" y="613"/>
                  </a:lnTo>
                  <a:lnTo>
                    <a:pt x="0" y="227"/>
                  </a:lnTo>
                  <a:lnTo>
                    <a:pt x="0" y="0"/>
                  </a:lnTo>
                  <a:lnTo>
                    <a:pt x="175" y="0"/>
                  </a:lnTo>
                  <a:close/>
                </a:path>
              </a:pathLst>
            </a:custGeom>
            <a:solidFill>
              <a:srgbClr val="EFF9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26" name="Freeform 23">
              <a:extLst>
                <a:ext uri="{FF2B5EF4-FFF2-40B4-BE49-F238E27FC236}">
                  <a16:creationId xmlns:a16="http://schemas.microsoft.com/office/drawing/2014/main" id="{356ABD12-FA95-2945-BB11-CE7747D886EA}"/>
                </a:ext>
              </a:extLst>
            </p:cNvPr>
            <p:cNvSpPr>
              <a:spLocks/>
            </p:cNvSpPr>
            <p:nvPr/>
          </p:nvSpPr>
          <p:spPr bwMode="auto">
            <a:xfrm>
              <a:off x="1463675" y="2530476"/>
              <a:ext cx="1055688" cy="1804988"/>
            </a:xfrm>
            <a:custGeom>
              <a:avLst/>
              <a:gdLst>
                <a:gd name="T0" fmla="*/ 69 w 129"/>
                <a:gd name="T1" fmla="*/ 0 h 221"/>
                <a:gd name="T2" fmla="*/ 129 w 129"/>
                <a:gd name="T3" fmla="*/ 75 h 221"/>
                <a:gd name="T4" fmla="*/ 47 w 129"/>
                <a:gd name="T5" fmla="*/ 221 h 221"/>
                <a:gd name="T6" fmla="*/ 0 w 129"/>
                <a:gd name="T7" fmla="*/ 0 h 221"/>
                <a:gd name="T8" fmla="*/ 69 w 129"/>
                <a:gd name="T9" fmla="*/ 0 h 221"/>
              </a:gdLst>
              <a:ahLst/>
              <a:cxnLst>
                <a:cxn ang="0">
                  <a:pos x="T0" y="T1"/>
                </a:cxn>
                <a:cxn ang="0">
                  <a:pos x="T2" y="T3"/>
                </a:cxn>
                <a:cxn ang="0">
                  <a:pos x="T4" y="T5"/>
                </a:cxn>
                <a:cxn ang="0">
                  <a:pos x="T6" y="T7"/>
                </a:cxn>
                <a:cxn ang="0">
                  <a:pos x="T8" y="T9"/>
                </a:cxn>
              </a:cxnLst>
              <a:rect l="0" t="0" r="r" b="b"/>
              <a:pathLst>
                <a:path w="129" h="221">
                  <a:moveTo>
                    <a:pt x="69" y="0"/>
                  </a:moveTo>
                  <a:cubicBezTo>
                    <a:pt x="129" y="75"/>
                    <a:pt x="129" y="75"/>
                    <a:pt x="129" y="75"/>
                  </a:cubicBezTo>
                  <a:cubicBezTo>
                    <a:pt x="129" y="75"/>
                    <a:pt x="77" y="195"/>
                    <a:pt x="47" y="221"/>
                  </a:cubicBezTo>
                  <a:cubicBezTo>
                    <a:pt x="0" y="0"/>
                    <a:pt x="0" y="0"/>
                    <a:pt x="0" y="0"/>
                  </a:cubicBezTo>
                  <a:lnTo>
                    <a:pt x="69" y="0"/>
                  </a:lnTo>
                  <a:close/>
                </a:path>
              </a:pathLst>
            </a:custGeom>
            <a:solidFill>
              <a:srgbClr val="6CC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27" name="Freeform 24">
              <a:extLst>
                <a:ext uri="{FF2B5EF4-FFF2-40B4-BE49-F238E27FC236}">
                  <a16:creationId xmlns:a16="http://schemas.microsoft.com/office/drawing/2014/main" id="{D0DB1012-9AD0-994E-9BAA-0C5AF00D91ED}"/>
                </a:ext>
              </a:extLst>
            </p:cNvPr>
            <p:cNvSpPr>
              <a:spLocks/>
            </p:cNvSpPr>
            <p:nvPr/>
          </p:nvSpPr>
          <p:spPr bwMode="auto">
            <a:xfrm>
              <a:off x="1373188" y="5200651"/>
              <a:ext cx="736600" cy="490538"/>
            </a:xfrm>
            <a:custGeom>
              <a:avLst/>
              <a:gdLst>
                <a:gd name="T0" fmla="*/ 464 w 464"/>
                <a:gd name="T1" fmla="*/ 0 h 309"/>
                <a:gd name="T2" fmla="*/ 155 w 464"/>
                <a:gd name="T3" fmla="*/ 309 h 309"/>
                <a:gd name="T4" fmla="*/ 0 w 464"/>
                <a:gd name="T5" fmla="*/ 0 h 309"/>
                <a:gd name="T6" fmla="*/ 0 w 464"/>
                <a:gd name="T7" fmla="*/ 0 h 309"/>
                <a:gd name="T8" fmla="*/ 464 w 464"/>
                <a:gd name="T9" fmla="*/ 0 h 309"/>
              </a:gdLst>
              <a:ahLst/>
              <a:cxnLst>
                <a:cxn ang="0">
                  <a:pos x="T0" y="T1"/>
                </a:cxn>
                <a:cxn ang="0">
                  <a:pos x="T2" y="T3"/>
                </a:cxn>
                <a:cxn ang="0">
                  <a:pos x="T4" y="T5"/>
                </a:cxn>
                <a:cxn ang="0">
                  <a:pos x="T6" y="T7"/>
                </a:cxn>
                <a:cxn ang="0">
                  <a:pos x="T8" y="T9"/>
                </a:cxn>
              </a:cxnLst>
              <a:rect l="0" t="0" r="r" b="b"/>
              <a:pathLst>
                <a:path w="464" h="309">
                  <a:moveTo>
                    <a:pt x="464" y="0"/>
                  </a:moveTo>
                  <a:lnTo>
                    <a:pt x="155" y="309"/>
                  </a:lnTo>
                  <a:lnTo>
                    <a:pt x="0" y="0"/>
                  </a:lnTo>
                  <a:lnTo>
                    <a:pt x="0" y="0"/>
                  </a:lnTo>
                  <a:lnTo>
                    <a:pt x="464" y="0"/>
                  </a:lnTo>
                  <a:close/>
                </a:path>
              </a:pathLst>
            </a:custGeom>
            <a:solidFill>
              <a:srgbClr val="0F58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28" name="Freeform 25">
              <a:extLst>
                <a:ext uri="{FF2B5EF4-FFF2-40B4-BE49-F238E27FC236}">
                  <a16:creationId xmlns:a16="http://schemas.microsoft.com/office/drawing/2014/main" id="{67EB47EF-DACA-C748-926C-00B54D3D6D91}"/>
                </a:ext>
              </a:extLst>
            </p:cNvPr>
            <p:cNvSpPr>
              <a:spLocks/>
            </p:cNvSpPr>
            <p:nvPr/>
          </p:nvSpPr>
          <p:spPr bwMode="auto">
            <a:xfrm>
              <a:off x="669925" y="2530476"/>
              <a:ext cx="1177925" cy="1804988"/>
            </a:xfrm>
            <a:custGeom>
              <a:avLst/>
              <a:gdLst>
                <a:gd name="T0" fmla="*/ 97 w 144"/>
                <a:gd name="T1" fmla="*/ 0 h 221"/>
                <a:gd name="T2" fmla="*/ 144 w 144"/>
                <a:gd name="T3" fmla="*/ 221 h 221"/>
                <a:gd name="T4" fmla="*/ 144 w 144"/>
                <a:gd name="T5" fmla="*/ 221 h 221"/>
                <a:gd name="T6" fmla="*/ 0 w 144"/>
                <a:gd name="T7" fmla="*/ 107 h 221"/>
                <a:gd name="T8" fmla="*/ 97 w 144"/>
                <a:gd name="T9" fmla="*/ 0 h 221"/>
              </a:gdLst>
              <a:ahLst/>
              <a:cxnLst>
                <a:cxn ang="0">
                  <a:pos x="T0" y="T1"/>
                </a:cxn>
                <a:cxn ang="0">
                  <a:pos x="T2" y="T3"/>
                </a:cxn>
                <a:cxn ang="0">
                  <a:pos x="T4" y="T5"/>
                </a:cxn>
                <a:cxn ang="0">
                  <a:pos x="T6" y="T7"/>
                </a:cxn>
                <a:cxn ang="0">
                  <a:pos x="T8" y="T9"/>
                </a:cxn>
              </a:cxnLst>
              <a:rect l="0" t="0" r="r" b="b"/>
              <a:pathLst>
                <a:path w="144" h="221">
                  <a:moveTo>
                    <a:pt x="97" y="0"/>
                  </a:moveTo>
                  <a:cubicBezTo>
                    <a:pt x="144" y="221"/>
                    <a:pt x="144" y="221"/>
                    <a:pt x="144" y="221"/>
                  </a:cubicBezTo>
                  <a:cubicBezTo>
                    <a:pt x="144" y="221"/>
                    <a:pt x="144" y="221"/>
                    <a:pt x="144" y="221"/>
                  </a:cubicBezTo>
                  <a:cubicBezTo>
                    <a:pt x="0" y="107"/>
                    <a:pt x="0" y="107"/>
                    <a:pt x="0" y="107"/>
                  </a:cubicBezTo>
                  <a:cubicBezTo>
                    <a:pt x="51" y="79"/>
                    <a:pt x="97" y="0"/>
                    <a:pt x="97" y="0"/>
                  </a:cubicBezTo>
                  <a:close/>
                </a:path>
              </a:pathLst>
            </a:custGeom>
            <a:solidFill>
              <a:srgbClr val="138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29" name="Freeform 26">
              <a:extLst>
                <a:ext uri="{FF2B5EF4-FFF2-40B4-BE49-F238E27FC236}">
                  <a16:creationId xmlns:a16="http://schemas.microsoft.com/office/drawing/2014/main" id="{137D80C8-3116-F34F-8935-DC07EE8311F3}"/>
                </a:ext>
              </a:extLst>
            </p:cNvPr>
            <p:cNvSpPr>
              <a:spLocks/>
            </p:cNvSpPr>
            <p:nvPr/>
          </p:nvSpPr>
          <p:spPr bwMode="auto">
            <a:xfrm>
              <a:off x="841375" y="3935413"/>
              <a:ext cx="1006475" cy="1265238"/>
            </a:xfrm>
            <a:custGeom>
              <a:avLst/>
              <a:gdLst>
                <a:gd name="T0" fmla="*/ 123 w 123"/>
                <a:gd name="T1" fmla="*/ 49 h 155"/>
                <a:gd name="T2" fmla="*/ 65 w 123"/>
                <a:gd name="T3" fmla="*/ 155 h 155"/>
                <a:gd name="T4" fmla="*/ 65 w 123"/>
                <a:gd name="T5" fmla="*/ 155 h 155"/>
                <a:gd name="T6" fmla="*/ 0 w 123"/>
                <a:gd name="T7" fmla="*/ 26 h 155"/>
                <a:gd name="T8" fmla="*/ 123 w 123"/>
                <a:gd name="T9" fmla="*/ 49 h 155"/>
              </a:gdLst>
              <a:ahLst/>
              <a:cxnLst>
                <a:cxn ang="0">
                  <a:pos x="T0" y="T1"/>
                </a:cxn>
                <a:cxn ang="0">
                  <a:pos x="T2" y="T3"/>
                </a:cxn>
                <a:cxn ang="0">
                  <a:pos x="T4" y="T5"/>
                </a:cxn>
                <a:cxn ang="0">
                  <a:pos x="T6" y="T7"/>
                </a:cxn>
                <a:cxn ang="0">
                  <a:pos x="T8" y="T9"/>
                </a:cxn>
              </a:cxnLst>
              <a:rect l="0" t="0" r="r" b="b"/>
              <a:pathLst>
                <a:path w="123" h="155">
                  <a:moveTo>
                    <a:pt x="123" y="49"/>
                  </a:moveTo>
                  <a:cubicBezTo>
                    <a:pt x="65" y="155"/>
                    <a:pt x="65" y="155"/>
                    <a:pt x="65" y="155"/>
                  </a:cubicBezTo>
                  <a:cubicBezTo>
                    <a:pt x="65" y="155"/>
                    <a:pt x="65" y="155"/>
                    <a:pt x="65" y="155"/>
                  </a:cubicBezTo>
                  <a:cubicBezTo>
                    <a:pt x="0" y="26"/>
                    <a:pt x="0" y="26"/>
                    <a:pt x="0" y="26"/>
                  </a:cubicBezTo>
                  <a:cubicBezTo>
                    <a:pt x="13" y="0"/>
                    <a:pt x="120" y="48"/>
                    <a:pt x="123" y="49"/>
                  </a:cubicBezTo>
                  <a:close/>
                </a:path>
              </a:pathLst>
            </a:custGeom>
            <a:solidFill>
              <a:srgbClr val="138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sp>
          <p:nvSpPr>
            <p:cNvPr id="30" name="Freeform 27">
              <a:extLst>
                <a:ext uri="{FF2B5EF4-FFF2-40B4-BE49-F238E27FC236}">
                  <a16:creationId xmlns:a16="http://schemas.microsoft.com/office/drawing/2014/main" id="{152E046B-BA65-1E40-87BC-6DE44C97549A}"/>
                </a:ext>
              </a:extLst>
            </p:cNvPr>
            <p:cNvSpPr>
              <a:spLocks/>
            </p:cNvSpPr>
            <p:nvPr/>
          </p:nvSpPr>
          <p:spPr bwMode="auto">
            <a:xfrm>
              <a:off x="530225" y="3403601"/>
              <a:ext cx="1317625" cy="1069975"/>
            </a:xfrm>
            <a:custGeom>
              <a:avLst/>
              <a:gdLst>
                <a:gd name="T0" fmla="*/ 17 w 161"/>
                <a:gd name="T1" fmla="*/ 0 h 131"/>
                <a:gd name="T2" fmla="*/ 161 w 161"/>
                <a:gd name="T3" fmla="*/ 114 h 131"/>
                <a:gd name="T4" fmla="*/ 38 w 161"/>
                <a:gd name="T5" fmla="*/ 91 h 131"/>
                <a:gd name="T6" fmla="*/ 23 w 161"/>
                <a:gd name="T7" fmla="*/ 93 h 131"/>
                <a:gd name="T8" fmla="*/ 0 w 161"/>
                <a:gd name="T9" fmla="*/ 131 h 131"/>
                <a:gd name="T10" fmla="*/ 0 w 161"/>
                <a:gd name="T11" fmla="*/ 99 h 131"/>
                <a:gd name="T12" fmla="*/ 17 w 161"/>
                <a:gd name="T13" fmla="*/ 75 h 131"/>
                <a:gd name="T14" fmla="*/ 17 w 161"/>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31">
                  <a:moveTo>
                    <a:pt x="17" y="0"/>
                  </a:moveTo>
                  <a:cubicBezTo>
                    <a:pt x="161" y="114"/>
                    <a:pt x="161" y="114"/>
                    <a:pt x="161" y="114"/>
                  </a:cubicBezTo>
                  <a:cubicBezTo>
                    <a:pt x="158" y="113"/>
                    <a:pt x="51" y="65"/>
                    <a:pt x="38" y="91"/>
                  </a:cubicBezTo>
                  <a:cubicBezTo>
                    <a:pt x="23" y="93"/>
                    <a:pt x="23" y="93"/>
                    <a:pt x="23" y="93"/>
                  </a:cubicBezTo>
                  <a:cubicBezTo>
                    <a:pt x="0" y="131"/>
                    <a:pt x="0" y="131"/>
                    <a:pt x="0" y="131"/>
                  </a:cubicBezTo>
                  <a:cubicBezTo>
                    <a:pt x="0" y="99"/>
                    <a:pt x="0" y="99"/>
                    <a:pt x="0" y="99"/>
                  </a:cubicBezTo>
                  <a:cubicBezTo>
                    <a:pt x="17" y="75"/>
                    <a:pt x="17" y="75"/>
                    <a:pt x="17" y="75"/>
                  </a:cubicBezTo>
                  <a:lnTo>
                    <a:pt x="17" y="0"/>
                  </a:lnTo>
                  <a:close/>
                </a:path>
              </a:pathLst>
            </a:custGeom>
            <a:solidFill>
              <a:srgbClr val="0F58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dirty="0">
                <a:latin typeface="Open Sans Light" panose="020B0306030504020204" pitchFamily="34" charset="0"/>
              </a:endParaRPr>
            </a:p>
          </p:txBody>
        </p:sp>
      </p:grpSp>
      <p:sp>
        <p:nvSpPr>
          <p:cNvPr id="41" name="Rectangle 40">
            <a:extLst>
              <a:ext uri="{FF2B5EF4-FFF2-40B4-BE49-F238E27FC236}">
                <a16:creationId xmlns:a16="http://schemas.microsoft.com/office/drawing/2014/main" id="{BED9E8C0-C742-8F43-9E6B-67241DE7C1B6}"/>
              </a:ext>
            </a:extLst>
          </p:cNvPr>
          <p:cNvSpPr/>
          <p:nvPr/>
        </p:nvSpPr>
        <p:spPr>
          <a:xfrm>
            <a:off x="1588" y="3823833"/>
            <a:ext cx="12188825" cy="3034166"/>
          </a:xfrm>
          <a:prstGeom prst="rect">
            <a:avLst/>
          </a:prstGeom>
          <a:gradFill flip="none" rotWithShape="1">
            <a:gsLst>
              <a:gs pos="100000">
                <a:srgbClr val="5BCBF5">
                  <a:alpha val="59000"/>
                  <a:lumMod val="65000"/>
                </a:srgbClr>
              </a:gs>
              <a:gs pos="0">
                <a:srgbClr val="00549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dirty="0">
              <a:latin typeface="Open Sans Light" panose="020B0306030504020204" pitchFamily="34" charset="0"/>
            </a:endParaRPr>
          </a:p>
        </p:txBody>
      </p:sp>
      <p:cxnSp>
        <p:nvCxnSpPr>
          <p:cNvPr id="55" name="Elbow Connector 54">
            <a:extLst>
              <a:ext uri="{FF2B5EF4-FFF2-40B4-BE49-F238E27FC236}">
                <a16:creationId xmlns:a16="http://schemas.microsoft.com/office/drawing/2014/main" id="{45815778-4447-4149-BCFD-0D9ADBA8DBBF}"/>
              </a:ext>
            </a:extLst>
          </p:cNvPr>
          <p:cNvCxnSpPr>
            <a:cxnSpLocks/>
          </p:cNvCxnSpPr>
          <p:nvPr/>
        </p:nvCxnSpPr>
        <p:spPr>
          <a:xfrm>
            <a:off x="2709159" y="1280086"/>
            <a:ext cx="3257935" cy="890355"/>
          </a:xfrm>
          <a:prstGeom prst="bentConnector3">
            <a:avLst>
              <a:gd name="adj1" fmla="val 50000"/>
            </a:avLst>
          </a:prstGeom>
          <a:ln w="38100" cap="rnd">
            <a:solidFill>
              <a:schemeClr val="tx1"/>
            </a:solidFill>
            <a:prstDash val="dash"/>
            <a:headEnd type="stealth" w="lg" len="lg"/>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D4CF97C1-3E6C-8746-88B1-2B33C737DE7E}"/>
              </a:ext>
            </a:extLst>
          </p:cNvPr>
          <p:cNvCxnSpPr>
            <a:cxnSpLocks/>
            <a:stCxn id="9" idx="5"/>
          </p:cNvCxnSpPr>
          <p:nvPr/>
        </p:nvCxnSpPr>
        <p:spPr>
          <a:xfrm>
            <a:off x="3870597" y="2831928"/>
            <a:ext cx="2096497" cy="735363"/>
          </a:xfrm>
          <a:prstGeom prst="bentConnector3">
            <a:avLst>
              <a:gd name="adj1" fmla="val 50000"/>
            </a:avLst>
          </a:prstGeom>
          <a:ln w="38100" cap="rnd">
            <a:solidFill>
              <a:schemeClr val="tx1"/>
            </a:solidFill>
            <a:prstDash val="dash"/>
            <a:headEnd type="stealth" w="lg" len="lg"/>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9C20868C-558F-CB45-9672-D32D615385D3}"/>
              </a:ext>
            </a:extLst>
          </p:cNvPr>
          <p:cNvCxnSpPr>
            <a:cxnSpLocks/>
          </p:cNvCxnSpPr>
          <p:nvPr/>
        </p:nvCxnSpPr>
        <p:spPr>
          <a:xfrm>
            <a:off x="4116388" y="4542782"/>
            <a:ext cx="1850706" cy="365218"/>
          </a:xfrm>
          <a:prstGeom prst="bentConnector3">
            <a:avLst>
              <a:gd name="adj1" fmla="val 50000"/>
            </a:avLst>
          </a:prstGeom>
          <a:ln w="38100" cap="rnd">
            <a:solidFill>
              <a:schemeClr val="bg1"/>
            </a:solidFill>
            <a:prstDash val="dash"/>
            <a:headEnd type="stealth" w="lg" len="lg"/>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C0D79789-C891-E345-BD71-729DDFF29A6F}"/>
              </a:ext>
            </a:extLst>
          </p:cNvPr>
          <p:cNvCxnSpPr/>
          <p:nvPr/>
        </p:nvCxnSpPr>
        <p:spPr>
          <a:xfrm flipV="1">
            <a:off x="2508392" y="5883492"/>
            <a:ext cx="3476160" cy="507731"/>
          </a:xfrm>
          <a:prstGeom prst="bentConnector3">
            <a:avLst>
              <a:gd name="adj1" fmla="val 81040"/>
            </a:avLst>
          </a:prstGeom>
          <a:ln w="38100" cap="rnd">
            <a:solidFill>
              <a:schemeClr val="bg1"/>
            </a:solidFill>
            <a:prstDash val="dash"/>
            <a:headEnd type="stealth" w="lg" len="lg"/>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2E3255B-B3EE-624E-97B7-31AADD1ABD29}"/>
              </a:ext>
            </a:extLst>
          </p:cNvPr>
          <p:cNvSpPr txBox="1"/>
          <p:nvPr/>
        </p:nvSpPr>
        <p:spPr>
          <a:xfrm>
            <a:off x="6166044" y="1567963"/>
            <a:ext cx="1456040" cy="369332"/>
          </a:xfrm>
          <a:prstGeom prst="rect">
            <a:avLst/>
          </a:prstGeom>
          <a:noFill/>
        </p:spPr>
        <p:txBody>
          <a:bodyPr wrap="none" rtlCol="0" anchor="ctr" anchorCtr="0">
            <a:spAutoFit/>
          </a:bodyPr>
          <a:lstStyle/>
          <a:p>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ECONOMIC</a:t>
            </a:r>
          </a:p>
        </p:txBody>
      </p:sp>
      <p:sp>
        <p:nvSpPr>
          <p:cNvPr id="73" name="Subtitle 2">
            <a:extLst>
              <a:ext uri="{FF2B5EF4-FFF2-40B4-BE49-F238E27FC236}">
                <a16:creationId xmlns:a16="http://schemas.microsoft.com/office/drawing/2014/main" id="{D40BB14F-D0D7-D74E-A7E1-C01A3BDB3D71}"/>
              </a:ext>
            </a:extLst>
          </p:cNvPr>
          <p:cNvSpPr txBox="1">
            <a:spLocks/>
          </p:cNvSpPr>
          <p:nvPr/>
        </p:nvSpPr>
        <p:spPr>
          <a:xfrm>
            <a:off x="6109332" y="1898852"/>
            <a:ext cx="6081080" cy="57147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750"/>
              </a:lnSpc>
            </a:pPr>
            <a:r>
              <a:rPr lang="en-US" sz="1600" b="1" dirty="0">
                <a:solidFill>
                  <a:schemeClr val="tx1"/>
                </a:solidFill>
                <a:latin typeface="Arial" panose="020B0604020202020204" pitchFamily="34" charset="0"/>
                <a:ea typeface="Open Sans Light" panose="020B0306030504020204" pitchFamily="34" charset="0"/>
                <a:cs typeface="Arial" panose="020B0604020202020204" pitchFamily="34" charset="0"/>
              </a:rPr>
              <a:t>Financial remittances + Sector development + Social remittances (untapped potential_</a:t>
            </a:r>
          </a:p>
        </p:txBody>
      </p:sp>
      <p:sp>
        <p:nvSpPr>
          <p:cNvPr id="74" name="TextBox 73">
            <a:extLst>
              <a:ext uri="{FF2B5EF4-FFF2-40B4-BE49-F238E27FC236}">
                <a16:creationId xmlns:a16="http://schemas.microsoft.com/office/drawing/2014/main" id="{92B373CE-B517-E94C-96BE-F443454656E5}"/>
              </a:ext>
            </a:extLst>
          </p:cNvPr>
          <p:cNvSpPr txBox="1"/>
          <p:nvPr/>
        </p:nvSpPr>
        <p:spPr>
          <a:xfrm>
            <a:off x="6224908" y="2614367"/>
            <a:ext cx="1008609" cy="369332"/>
          </a:xfrm>
          <a:prstGeom prst="rect">
            <a:avLst/>
          </a:prstGeom>
          <a:noFill/>
        </p:spPr>
        <p:txBody>
          <a:bodyPr wrap="none" rtlCol="0" anchor="ctr" anchorCtr="0">
            <a:spAutoFit/>
          </a:bodyPr>
          <a:lstStyle/>
          <a:p>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SOCIAL</a:t>
            </a:r>
          </a:p>
        </p:txBody>
      </p:sp>
      <p:sp>
        <p:nvSpPr>
          <p:cNvPr id="75" name="Subtitle 2">
            <a:extLst>
              <a:ext uri="{FF2B5EF4-FFF2-40B4-BE49-F238E27FC236}">
                <a16:creationId xmlns:a16="http://schemas.microsoft.com/office/drawing/2014/main" id="{4AE51521-43D9-9941-9E0E-97680E8462B4}"/>
              </a:ext>
            </a:extLst>
          </p:cNvPr>
          <p:cNvSpPr txBox="1">
            <a:spLocks/>
          </p:cNvSpPr>
          <p:nvPr/>
        </p:nvSpPr>
        <p:spPr>
          <a:xfrm>
            <a:off x="6170428" y="2853394"/>
            <a:ext cx="6081080" cy="103313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750"/>
              </a:lnSpc>
            </a:pPr>
            <a:r>
              <a:rPr lang="en-US" sz="1600" b="1" dirty="0" err="1">
                <a:solidFill>
                  <a:schemeClr val="tx1"/>
                </a:solidFill>
                <a:latin typeface="Arial" panose="020B0604020202020204" pitchFamily="34" charset="0"/>
                <a:ea typeface="Open Sans Light" panose="020B0306030504020204" pitchFamily="34" charset="0"/>
                <a:cs typeface="Arial" panose="020B0604020202020204" pitchFamily="34" charset="0"/>
              </a:rPr>
              <a:t>Labour</a:t>
            </a:r>
            <a:r>
              <a:rPr lang="en-US" sz="1600" b="1" dirty="0">
                <a:solidFill>
                  <a:schemeClr val="tx1"/>
                </a:solidFill>
                <a:latin typeface="Arial" panose="020B0604020202020204" pitchFamily="34" charset="0"/>
                <a:ea typeface="Open Sans Light" panose="020B0306030504020204" pitchFamily="34" charset="0"/>
                <a:cs typeface="Arial" panose="020B0604020202020204" pitchFamily="34" charset="0"/>
              </a:rPr>
              <a:t> migrants working in other countries integrate and learn about other cultures in the host country. Potential to strengthen REGIONAL INTEGRATION bringing the citizens together</a:t>
            </a:r>
          </a:p>
        </p:txBody>
      </p:sp>
      <p:sp>
        <p:nvSpPr>
          <p:cNvPr id="76" name="TextBox 75">
            <a:extLst>
              <a:ext uri="{FF2B5EF4-FFF2-40B4-BE49-F238E27FC236}">
                <a16:creationId xmlns:a16="http://schemas.microsoft.com/office/drawing/2014/main" id="{23C869FE-527A-0548-A0E8-42087906E13C}"/>
              </a:ext>
            </a:extLst>
          </p:cNvPr>
          <p:cNvSpPr txBox="1"/>
          <p:nvPr/>
        </p:nvSpPr>
        <p:spPr>
          <a:xfrm>
            <a:off x="6116695" y="3958408"/>
            <a:ext cx="2339038" cy="369332"/>
          </a:xfrm>
          <a:prstGeom prst="rect">
            <a:avLst/>
          </a:prstGeom>
          <a:noFill/>
        </p:spPr>
        <p:txBody>
          <a:bodyPr wrap="none" rtlCol="0" anchor="ctr" anchorCtr="0">
            <a:spAutoFit/>
          </a:bodyPr>
          <a:lstStyle/>
          <a:p>
            <a:r>
              <a:rPr lang="en-US" b="1" dirty="0">
                <a:solidFill>
                  <a:schemeClr val="bg1"/>
                </a:solidFill>
                <a:latin typeface="Arial" panose="020B0604020202020204" pitchFamily="34" charset="0"/>
                <a:ea typeface="Open Sans" panose="020B0606030504020204" pitchFamily="34" charset="0"/>
                <a:cs typeface="Arial" panose="020B0604020202020204" pitchFamily="34" charset="0"/>
              </a:rPr>
              <a:t>MODERN SLAVERY</a:t>
            </a:r>
          </a:p>
        </p:txBody>
      </p:sp>
      <p:sp>
        <p:nvSpPr>
          <p:cNvPr id="77" name="Subtitle 2">
            <a:extLst>
              <a:ext uri="{FF2B5EF4-FFF2-40B4-BE49-F238E27FC236}">
                <a16:creationId xmlns:a16="http://schemas.microsoft.com/office/drawing/2014/main" id="{6C9CF38F-56A7-8740-8EDF-335267F3FC70}"/>
              </a:ext>
            </a:extLst>
          </p:cNvPr>
          <p:cNvSpPr txBox="1">
            <a:spLocks/>
          </p:cNvSpPr>
          <p:nvPr/>
        </p:nvSpPr>
        <p:spPr>
          <a:xfrm>
            <a:off x="6122338" y="4238885"/>
            <a:ext cx="6094412" cy="1263970"/>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750"/>
              </a:lnSpc>
            </a:pPr>
            <a:r>
              <a:rPr lang="en-US" sz="1600" b="1" dirty="0">
                <a:solidFill>
                  <a:schemeClr val="bg1"/>
                </a:solidFill>
                <a:latin typeface="Arial" panose="020B0604020202020204" pitchFamily="34" charset="0"/>
                <a:ea typeface="Open Sans Light" panose="020B0306030504020204" pitchFamily="34" charset="0"/>
                <a:cs typeface="Arial" panose="020B0604020202020204" pitchFamily="34" charset="0"/>
              </a:rPr>
              <a:t>Addressing human trafficking and migrant smuggling where </a:t>
            </a:r>
            <a:r>
              <a:rPr lang="en-US" sz="1600" b="1" dirty="0" err="1">
                <a:solidFill>
                  <a:schemeClr val="bg1"/>
                </a:solidFill>
                <a:latin typeface="Arial" panose="020B0604020202020204" pitchFamily="34" charset="0"/>
                <a:ea typeface="Open Sans Light" panose="020B0306030504020204" pitchFamily="34" charset="0"/>
                <a:cs typeface="Arial" panose="020B0604020202020204" pitchFamily="34" charset="0"/>
              </a:rPr>
              <a:t>labour</a:t>
            </a:r>
            <a:r>
              <a:rPr lang="en-US" sz="1600" b="1" dirty="0">
                <a:solidFill>
                  <a:schemeClr val="bg1"/>
                </a:solidFill>
                <a:latin typeface="Arial" panose="020B0604020202020204" pitchFamily="34" charset="0"/>
                <a:ea typeface="Open Sans Light" panose="020B0306030504020204" pitchFamily="34" charset="0"/>
                <a:cs typeface="Arial" panose="020B0604020202020204" pitchFamily="34" charset="0"/>
              </a:rPr>
              <a:t> migrants are at risk of exploitation and abuse because there are no measures in place to protect them in transit and destination. Or limited resources to support them when in distress</a:t>
            </a:r>
          </a:p>
        </p:txBody>
      </p:sp>
      <p:sp>
        <p:nvSpPr>
          <p:cNvPr id="78" name="TextBox 77">
            <a:extLst>
              <a:ext uri="{FF2B5EF4-FFF2-40B4-BE49-F238E27FC236}">
                <a16:creationId xmlns:a16="http://schemas.microsoft.com/office/drawing/2014/main" id="{91D231C7-84E4-874A-B750-8C22B42D0362}"/>
              </a:ext>
            </a:extLst>
          </p:cNvPr>
          <p:cNvSpPr txBox="1"/>
          <p:nvPr/>
        </p:nvSpPr>
        <p:spPr>
          <a:xfrm>
            <a:off x="6057423" y="5773070"/>
            <a:ext cx="1736373" cy="369332"/>
          </a:xfrm>
          <a:prstGeom prst="rect">
            <a:avLst/>
          </a:prstGeom>
          <a:noFill/>
        </p:spPr>
        <p:txBody>
          <a:bodyPr wrap="none" rtlCol="0" anchor="ctr" anchorCtr="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XENOPHOBIA</a:t>
            </a:r>
          </a:p>
        </p:txBody>
      </p:sp>
      <p:sp>
        <p:nvSpPr>
          <p:cNvPr id="79" name="Subtitle 2">
            <a:extLst>
              <a:ext uri="{FF2B5EF4-FFF2-40B4-BE49-F238E27FC236}">
                <a16:creationId xmlns:a16="http://schemas.microsoft.com/office/drawing/2014/main" id="{392A2C49-512A-6D49-8D80-5CA6275FE763}"/>
              </a:ext>
            </a:extLst>
          </p:cNvPr>
          <p:cNvSpPr txBox="1">
            <a:spLocks/>
          </p:cNvSpPr>
          <p:nvPr/>
        </p:nvSpPr>
        <p:spPr>
          <a:xfrm>
            <a:off x="6028437" y="6057252"/>
            <a:ext cx="4052785" cy="57147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750"/>
              </a:lnSpc>
            </a:pPr>
            <a:r>
              <a:rPr lang="en-US" sz="1600" b="1" dirty="0">
                <a:solidFill>
                  <a:schemeClr val="bg1"/>
                </a:solidFill>
                <a:latin typeface="Arial" panose="020B0604020202020204" pitchFamily="34" charset="0"/>
                <a:ea typeface="Open Sans Light" panose="020B0306030504020204" pitchFamily="34" charset="0"/>
                <a:cs typeface="Arial" panose="020B0604020202020204" pitchFamily="34" charset="0"/>
              </a:rPr>
              <a:t>Rise in xenophobia against migrants’ resident in the country </a:t>
            </a:r>
          </a:p>
        </p:txBody>
      </p:sp>
      <p:cxnSp>
        <p:nvCxnSpPr>
          <p:cNvPr id="80" name="Straight Connector 79">
            <a:extLst>
              <a:ext uri="{FF2B5EF4-FFF2-40B4-BE49-F238E27FC236}">
                <a16:creationId xmlns:a16="http://schemas.microsoft.com/office/drawing/2014/main" id="{C821AF5E-2131-9049-8796-D3E82A7A4B29}"/>
              </a:ext>
            </a:extLst>
          </p:cNvPr>
          <p:cNvCxnSpPr/>
          <p:nvPr/>
        </p:nvCxnSpPr>
        <p:spPr>
          <a:xfrm>
            <a:off x="5761742" y="917246"/>
            <a:ext cx="682270" cy="0"/>
          </a:xfrm>
          <a:prstGeom prst="line">
            <a:avLst/>
          </a:prstGeom>
          <a:ln w="889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EA9A6E63-CEF9-A64B-997C-C934D4211CB5}"/>
              </a:ext>
            </a:extLst>
          </p:cNvPr>
          <p:cNvSpPr txBox="1"/>
          <p:nvPr/>
        </p:nvSpPr>
        <p:spPr>
          <a:xfrm>
            <a:off x="2438598" y="298450"/>
            <a:ext cx="7344255" cy="553998"/>
          </a:xfrm>
          <a:prstGeom prst="rect">
            <a:avLst/>
          </a:prstGeom>
          <a:noFill/>
        </p:spPr>
        <p:txBody>
          <a:bodyPr wrap="none" lIns="45720" tIns="0" rIns="0" bIns="0" rtlCol="0">
            <a:spAutoFit/>
          </a:bodyPr>
          <a:lstStyle/>
          <a:p>
            <a:pPr algn="ctr"/>
            <a:r>
              <a:rPr lang="en-US" sz="3600" b="1" dirty="0">
                <a:solidFill>
                  <a:schemeClr val="tx2"/>
                </a:solidFill>
                <a:latin typeface="Arial" panose="020B0604020202020204" pitchFamily="34" charset="0"/>
                <a:ea typeface="Open Sans" panose="020B0606030504020204" pitchFamily="34" charset="0"/>
                <a:cs typeface="Arial" panose="020B0604020202020204" pitchFamily="34" charset="0"/>
              </a:rPr>
              <a:t>IMPACT OF LABOUR MIGRATION</a:t>
            </a:r>
          </a:p>
        </p:txBody>
      </p:sp>
    </p:spTree>
    <p:extLst>
      <p:ext uri="{BB962C8B-B14F-4D97-AF65-F5344CB8AC3E}">
        <p14:creationId xmlns:p14="http://schemas.microsoft.com/office/powerpoint/2010/main" val="3999983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The quest to revolutionize remittances — Quartz Africa Member Brief — Quartz">
            <a:extLst>
              <a:ext uri="{FF2B5EF4-FFF2-40B4-BE49-F238E27FC236}">
                <a16:creationId xmlns:a16="http://schemas.microsoft.com/office/drawing/2014/main" id="{CB826D44-6E3D-6744-AF93-B74F38E1196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1" b="22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24A99BA-F660-2441-83E8-4F4595B2FBE9}"/>
              </a:ext>
            </a:extLst>
          </p:cNvPr>
          <p:cNvSpPr>
            <a:spLocks noGrp="1"/>
          </p:cNvSpPr>
          <p:nvPr>
            <p:ph type="sldNum" sz="quarter" idx="12"/>
          </p:nvPr>
        </p:nvSpPr>
        <p:spPr>
          <a:xfrm>
            <a:off x="8610600" y="6356350"/>
            <a:ext cx="2743200" cy="365125"/>
          </a:xfrm>
        </p:spPr>
        <p:txBody>
          <a:bodyPr>
            <a:normAutofit/>
          </a:bodyPr>
          <a:lstStyle/>
          <a:p>
            <a:pPr>
              <a:spcAft>
                <a:spcPts val="600"/>
              </a:spcAft>
            </a:pPr>
            <a:fld id="{A85EF1E5-F080-0048-9372-CF230FDE727D}" type="slidenum">
              <a:rPr lang="es-ES">
                <a:solidFill>
                  <a:srgbClr val="FFFFFF"/>
                </a:solidFill>
              </a:rPr>
              <a:pPr>
                <a:spcAft>
                  <a:spcPts val="600"/>
                </a:spcAft>
              </a:pPr>
              <a:t>15</a:t>
            </a:fld>
            <a:endParaRPr lang="es-ES">
              <a:solidFill>
                <a:srgbClr val="FFFFFF"/>
              </a:solidFill>
            </a:endParaRPr>
          </a:p>
        </p:txBody>
      </p:sp>
    </p:spTree>
    <p:extLst>
      <p:ext uri="{BB962C8B-B14F-4D97-AF65-F5344CB8AC3E}">
        <p14:creationId xmlns:p14="http://schemas.microsoft.com/office/powerpoint/2010/main" val="934623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4" name="Rectangle 513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05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6" name="Rectangle 513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Africa now has world's highest rate of modern-day slavery — Quartz Africa">
            <a:extLst>
              <a:ext uri="{FF2B5EF4-FFF2-40B4-BE49-F238E27FC236}">
                <a16:creationId xmlns:a16="http://schemas.microsoft.com/office/drawing/2014/main" id="{31695879-D8A2-284B-849E-8D3DC2556F9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9253"/>
          <a:stretch/>
        </p:blipFill>
        <p:spPr bwMode="auto">
          <a:xfrm>
            <a:off x="2074768" y="433236"/>
            <a:ext cx="8808008" cy="505558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4BB5F40-EA5A-B44A-BEAC-3247B63CE537}"/>
              </a:ext>
            </a:extLst>
          </p:cNvPr>
          <p:cNvSpPr>
            <a:spLocks noGrp="1"/>
          </p:cNvSpPr>
          <p:nvPr>
            <p:ph type="sldNum" sz="quarter" idx="12"/>
          </p:nvPr>
        </p:nvSpPr>
        <p:spPr>
          <a:xfrm>
            <a:off x="8610600" y="6356350"/>
            <a:ext cx="2743200" cy="365125"/>
          </a:xfrm>
        </p:spPr>
        <p:txBody>
          <a:bodyPr>
            <a:normAutofit/>
          </a:bodyPr>
          <a:lstStyle/>
          <a:p>
            <a:pPr>
              <a:spcAft>
                <a:spcPts val="600"/>
              </a:spcAft>
            </a:pPr>
            <a:fld id="{A85EF1E5-F080-0048-9372-CF230FDE727D}" type="slidenum">
              <a:rPr lang="es-ES">
                <a:solidFill>
                  <a:srgbClr val="FFFFFF"/>
                </a:solidFill>
              </a:rPr>
              <a:pPr>
                <a:spcAft>
                  <a:spcPts val="600"/>
                </a:spcAft>
              </a:pPr>
              <a:t>16</a:t>
            </a:fld>
            <a:endParaRPr lang="es-ES">
              <a:solidFill>
                <a:srgbClr val="FFFFFF"/>
              </a:solidFill>
            </a:endParaRPr>
          </a:p>
        </p:txBody>
      </p:sp>
      <p:sp>
        <p:nvSpPr>
          <p:cNvPr id="11" name="TextBox 10">
            <a:extLst>
              <a:ext uri="{FF2B5EF4-FFF2-40B4-BE49-F238E27FC236}">
                <a16:creationId xmlns:a16="http://schemas.microsoft.com/office/drawing/2014/main" id="{8EF6DA40-DD9B-0A4E-AB6A-33EE9E4FA694}"/>
              </a:ext>
            </a:extLst>
          </p:cNvPr>
          <p:cNvSpPr txBox="1"/>
          <p:nvPr/>
        </p:nvSpPr>
        <p:spPr>
          <a:xfrm>
            <a:off x="477013" y="5615205"/>
            <a:ext cx="11237975" cy="830997"/>
          </a:xfrm>
          <a:prstGeom prst="rect">
            <a:avLst/>
          </a:prstGeom>
          <a:noFill/>
        </p:spPr>
        <p:txBody>
          <a:bodyPr wrap="square" rtlCol="0">
            <a:spAutoFit/>
          </a:bodyPr>
          <a:lstStyle/>
          <a:p>
            <a:pPr algn="ctr"/>
            <a:r>
              <a:rPr lang="en-GB" sz="2400" b="1" dirty="0"/>
              <a:t>Balancing act: How do you ensure that labour migrants are protected and access decent work and reduce the risk of enslavement and abuse?</a:t>
            </a:r>
          </a:p>
        </p:txBody>
      </p:sp>
    </p:spTree>
    <p:extLst>
      <p:ext uri="{BB962C8B-B14F-4D97-AF65-F5344CB8AC3E}">
        <p14:creationId xmlns:p14="http://schemas.microsoft.com/office/powerpoint/2010/main" val="2685867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Law books section in library">
            <a:extLst>
              <a:ext uri="{FF2B5EF4-FFF2-40B4-BE49-F238E27FC236}">
                <a16:creationId xmlns:a16="http://schemas.microsoft.com/office/drawing/2014/main" id="{72EC7BB7-3929-1348-BBE0-B32D4A9D42D7}"/>
              </a:ext>
            </a:extLst>
          </p:cNvPr>
          <p:cNvPicPr>
            <a:picLocks noChangeAspect="1"/>
          </p:cNvPicPr>
          <p:nvPr/>
        </p:nvPicPr>
        <p:blipFill rotWithShape="1">
          <a:blip r:embed="rId2"/>
          <a:srcRect l="9091" t="23391"/>
          <a:stretch/>
        </p:blipFill>
        <p:spPr>
          <a:xfrm>
            <a:off x="20" y="10"/>
            <a:ext cx="12191981" cy="6857990"/>
          </a:xfrm>
          <a:prstGeom prst="rect">
            <a:avLst/>
          </a:prstGeom>
        </p:spPr>
      </p:pic>
      <p:sp>
        <p:nvSpPr>
          <p:cNvPr id="14" name="Rectangle 13">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2192000" cy="2077327"/>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17172C0-9F1C-3544-AAF0-96465C077EB3}"/>
              </a:ext>
            </a:extLst>
          </p:cNvPr>
          <p:cNvSpPr>
            <a:spLocks noGrp="1"/>
          </p:cNvSpPr>
          <p:nvPr>
            <p:ph type="title"/>
          </p:nvPr>
        </p:nvSpPr>
        <p:spPr>
          <a:xfrm>
            <a:off x="630688" y="4337523"/>
            <a:ext cx="10918056" cy="1327380"/>
          </a:xfrm>
        </p:spPr>
        <p:txBody>
          <a:bodyPr vert="horz" lIns="91440" tIns="45720" rIns="91440" bIns="45720" rtlCol="0" anchor="b">
            <a:normAutofit fontScale="90000"/>
          </a:bodyPr>
          <a:lstStyle/>
          <a:p>
            <a:pPr algn="ctr"/>
            <a:r>
              <a:rPr lang="en-US" dirty="0" err="1"/>
              <a:t>Labour</a:t>
            </a:r>
            <a:r>
              <a:rPr lang="en-US" dirty="0"/>
              <a:t> Migration Governance</a:t>
            </a:r>
          </a:p>
        </p:txBody>
      </p:sp>
      <p:sp>
        <p:nvSpPr>
          <p:cNvPr id="8" name="Text Placeholder 7">
            <a:extLst>
              <a:ext uri="{FF2B5EF4-FFF2-40B4-BE49-F238E27FC236}">
                <a16:creationId xmlns:a16="http://schemas.microsoft.com/office/drawing/2014/main" id="{FD225DC1-C95B-E84E-AEA9-57655D9E3931}"/>
              </a:ext>
            </a:extLst>
          </p:cNvPr>
          <p:cNvSpPr>
            <a:spLocks noGrp="1"/>
          </p:cNvSpPr>
          <p:nvPr>
            <p:ph type="body" idx="1"/>
          </p:nvPr>
        </p:nvSpPr>
        <p:spPr>
          <a:xfrm>
            <a:off x="630688" y="5750937"/>
            <a:ext cx="10918056" cy="468888"/>
          </a:xfrm>
        </p:spPr>
        <p:txBody>
          <a:bodyPr vert="horz" lIns="91440" tIns="45720" rIns="91440" bIns="45720" rtlCol="0">
            <a:normAutofit/>
          </a:bodyPr>
          <a:lstStyle/>
          <a:p>
            <a:pPr algn="ctr"/>
            <a:r>
              <a:rPr lang="en-US" b="1" dirty="0">
                <a:solidFill>
                  <a:schemeClr val="tx1"/>
                </a:solidFill>
              </a:rPr>
              <a:t>Legal Instruments and Governance Structure</a:t>
            </a:r>
          </a:p>
        </p:txBody>
      </p:sp>
      <p:cxnSp>
        <p:nvCxnSpPr>
          <p:cNvPr id="16" name="Straight Connector 15">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49692"/>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7DF9911-4A37-4096-BE25-0CCCFECBF6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5711486"/>
            <a:ext cx="27432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CD9A4EE-3B96-CA43-9185-925F077EDED6}"/>
              </a:ext>
            </a:extLst>
          </p:cNvPr>
          <p:cNvSpPr>
            <a:spLocks noGrp="1"/>
          </p:cNvSpPr>
          <p:nvPr>
            <p:ph type="sldNum" sz="quarter" idx="12"/>
          </p:nvPr>
        </p:nvSpPr>
        <p:spPr>
          <a:xfrm>
            <a:off x="8610600" y="6440574"/>
            <a:ext cx="2743200" cy="365125"/>
          </a:xfrm>
        </p:spPr>
        <p:txBody>
          <a:bodyPr vert="horz" lIns="91440" tIns="45720" rIns="91440" bIns="45720" rtlCol="0" anchor="ctr">
            <a:normAutofit/>
          </a:bodyPr>
          <a:lstStyle/>
          <a:p>
            <a:pPr algn="r">
              <a:spcAft>
                <a:spcPts val="600"/>
              </a:spcAft>
              <a:defRPr/>
            </a:pPr>
            <a:fld id="{A85EF1E5-F080-0048-9372-CF230FDE727D}" type="slidenum">
              <a:rPr lang="en-US">
                <a:solidFill>
                  <a:srgbClr val="FFFFFF"/>
                </a:solidFill>
                <a:latin typeface="Calibri" panose="020F0502020204030204"/>
              </a:rPr>
              <a:pPr algn="r">
                <a:spcAft>
                  <a:spcPts val="600"/>
                </a:spcAft>
                <a:defRPr/>
              </a:pPr>
              <a:t>17</a:t>
            </a:fld>
            <a:endParaRPr lang="en-US">
              <a:solidFill>
                <a:srgbClr val="FFFFFF"/>
              </a:solidFill>
              <a:latin typeface="Calibri" panose="020F0502020204030204"/>
            </a:endParaRPr>
          </a:p>
        </p:txBody>
      </p:sp>
      <p:cxnSp>
        <p:nvCxnSpPr>
          <p:cNvPr id="20" name="Straight Connector 19">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26067"/>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467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414C4-8C54-3049-8DCF-2856DD378E4D}"/>
              </a:ext>
            </a:extLst>
          </p:cNvPr>
          <p:cNvSpPr>
            <a:spLocks noGrp="1"/>
          </p:cNvSpPr>
          <p:nvPr>
            <p:ph type="title"/>
          </p:nvPr>
        </p:nvSpPr>
        <p:spPr>
          <a:xfrm>
            <a:off x="754315" y="416528"/>
            <a:ext cx="11035487" cy="806450"/>
          </a:xfrm>
        </p:spPr>
        <p:txBody>
          <a:bodyPr>
            <a:normAutofit/>
          </a:bodyPr>
          <a:lstStyle/>
          <a:p>
            <a:r>
              <a:rPr lang="en-GB" dirty="0"/>
              <a:t>Global and Continental Frameworks</a:t>
            </a:r>
          </a:p>
        </p:txBody>
      </p:sp>
      <p:sp>
        <p:nvSpPr>
          <p:cNvPr id="3" name="Content Placeholder 2">
            <a:extLst>
              <a:ext uri="{FF2B5EF4-FFF2-40B4-BE49-F238E27FC236}">
                <a16:creationId xmlns:a16="http://schemas.microsoft.com/office/drawing/2014/main" id="{18C4D75C-9E39-6846-BE10-AF9552968F38}"/>
              </a:ext>
            </a:extLst>
          </p:cNvPr>
          <p:cNvSpPr>
            <a:spLocks noGrp="1"/>
          </p:cNvSpPr>
          <p:nvPr>
            <p:ph idx="1"/>
          </p:nvPr>
        </p:nvSpPr>
        <p:spPr>
          <a:xfrm>
            <a:off x="402198" y="1127519"/>
            <a:ext cx="11387602" cy="5529521"/>
          </a:xfrm>
        </p:spPr>
        <p:txBody>
          <a:bodyPr>
            <a:normAutofit/>
          </a:bodyPr>
          <a:lstStyle/>
          <a:p>
            <a:r>
              <a:rPr lang="en-GB" sz="2800" dirty="0"/>
              <a:t>International</a:t>
            </a:r>
          </a:p>
          <a:p>
            <a:pPr lvl="1"/>
            <a:r>
              <a:rPr lang="en-GB" sz="2400" dirty="0"/>
              <a:t>International Labour Standards (ILO)</a:t>
            </a:r>
          </a:p>
          <a:p>
            <a:pPr lvl="1"/>
            <a:r>
              <a:rPr lang="en-GB" sz="2400" dirty="0"/>
              <a:t>Global Compact on Safe, Orderly and Regular Migration and Global Compact on Refugees</a:t>
            </a:r>
          </a:p>
          <a:p>
            <a:r>
              <a:rPr lang="en-GB" sz="2800" dirty="0"/>
              <a:t>Continental</a:t>
            </a:r>
          </a:p>
          <a:p>
            <a:pPr lvl="1"/>
            <a:r>
              <a:rPr lang="en-GB" sz="2400" dirty="0"/>
              <a:t>AU Plan of Action on Employment Promotion and Poverty Alleviation (2004)</a:t>
            </a:r>
          </a:p>
          <a:p>
            <a:pPr lvl="1"/>
            <a:r>
              <a:rPr lang="en-GB" sz="2400" dirty="0"/>
              <a:t>AU Common Position on Migration and Development</a:t>
            </a:r>
          </a:p>
          <a:p>
            <a:pPr lvl="1"/>
            <a:r>
              <a:rPr lang="en-GB" sz="2400" dirty="0"/>
              <a:t>AU Social Policy Framework (2008)</a:t>
            </a:r>
          </a:p>
          <a:p>
            <a:pPr lvl="1"/>
            <a:r>
              <a:rPr lang="en-GB" sz="2400" dirty="0"/>
              <a:t>AU Minimum Integration Programme (2009) </a:t>
            </a:r>
          </a:p>
          <a:p>
            <a:pPr lvl="1"/>
            <a:r>
              <a:rPr lang="en-GB" sz="2400" dirty="0"/>
              <a:t>Declaration on Migration (2015)</a:t>
            </a:r>
          </a:p>
          <a:p>
            <a:pPr lvl="1"/>
            <a:r>
              <a:rPr lang="en-GB" sz="2400" dirty="0"/>
              <a:t>Migration Policy Framework for Africa and the Plan of Action (2018 – 2030)</a:t>
            </a:r>
          </a:p>
          <a:p>
            <a:pPr lvl="1"/>
            <a:r>
              <a:rPr lang="en-GB" sz="2400" dirty="0"/>
              <a:t>African Continental Free Trade Agreement (2018)</a:t>
            </a:r>
          </a:p>
          <a:p>
            <a:pPr lvl="1"/>
            <a:r>
              <a:rPr lang="en-GB" sz="2400" dirty="0"/>
              <a:t>AU Continental Free Movement Protocol (2018)</a:t>
            </a:r>
          </a:p>
        </p:txBody>
      </p:sp>
      <p:sp>
        <p:nvSpPr>
          <p:cNvPr id="4" name="Slide Number Placeholder 3">
            <a:extLst>
              <a:ext uri="{FF2B5EF4-FFF2-40B4-BE49-F238E27FC236}">
                <a16:creationId xmlns:a16="http://schemas.microsoft.com/office/drawing/2014/main" id="{153601FA-3FB8-F449-B63C-92B053288A71}"/>
              </a:ext>
            </a:extLst>
          </p:cNvPr>
          <p:cNvSpPr>
            <a:spLocks noGrp="1"/>
          </p:cNvSpPr>
          <p:nvPr>
            <p:ph type="sldNum" sz="quarter" idx="12"/>
          </p:nvPr>
        </p:nvSpPr>
        <p:spPr/>
        <p:txBody>
          <a:bodyPr/>
          <a:lstStyle/>
          <a:p>
            <a:fld id="{A85EF1E5-F080-0048-9372-CF230FDE727D}" type="slidenum">
              <a:rPr lang="es-ES" smtClean="0"/>
              <a:t>18</a:t>
            </a:fld>
            <a:endParaRPr lang="es-ES"/>
          </a:p>
        </p:txBody>
      </p:sp>
    </p:spTree>
    <p:extLst>
      <p:ext uri="{BB962C8B-B14F-4D97-AF65-F5344CB8AC3E}">
        <p14:creationId xmlns:p14="http://schemas.microsoft.com/office/powerpoint/2010/main" val="3549607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4913C7C-3F2F-9144-97D3-55D242161520}"/>
              </a:ext>
            </a:extLst>
          </p:cNvPr>
          <p:cNvSpPr>
            <a:spLocks noGrp="1"/>
          </p:cNvSpPr>
          <p:nvPr>
            <p:ph type="title"/>
          </p:nvPr>
        </p:nvSpPr>
        <p:spPr>
          <a:xfrm>
            <a:off x="754315" y="692150"/>
            <a:ext cx="10699186" cy="626287"/>
          </a:xfrm>
        </p:spPr>
        <p:txBody>
          <a:bodyPr>
            <a:normAutofit fontScale="90000"/>
          </a:bodyPr>
          <a:lstStyle/>
          <a:p>
            <a:pPr algn="ctr"/>
            <a:r>
              <a:rPr lang="en-GB" dirty="0"/>
              <a:t>EAC Frameworks on Labour Migration</a:t>
            </a:r>
          </a:p>
        </p:txBody>
      </p:sp>
      <p:sp>
        <p:nvSpPr>
          <p:cNvPr id="6" name="Content Placeholder 5">
            <a:extLst>
              <a:ext uri="{FF2B5EF4-FFF2-40B4-BE49-F238E27FC236}">
                <a16:creationId xmlns:a16="http://schemas.microsoft.com/office/drawing/2014/main" id="{615F4E5F-F1BC-C84B-9F3C-C299BD1CBFB3}"/>
              </a:ext>
            </a:extLst>
          </p:cNvPr>
          <p:cNvSpPr>
            <a:spLocks noGrp="1"/>
          </p:cNvSpPr>
          <p:nvPr>
            <p:ph idx="1"/>
          </p:nvPr>
        </p:nvSpPr>
        <p:spPr>
          <a:xfrm>
            <a:off x="242365" y="1780794"/>
            <a:ext cx="11321969" cy="4295553"/>
          </a:xfrm>
        </p:spPr>
        <p:txBody>
          <a:bodyPr>
            <a:normAutofit/>
          </a:bodyPr>
          <a:lstStyle/>
          <a:p>
            <a:r>
              <a:rPr lang="en-GB" sz="2800" dirty="0"/>
              <a:t>East African Common Market Protocol (2010)</a:t>
            </a:r>
          </a:p>
          <a:p>
            <a:pPr lvl="1"/>
            <a:r>
              <a:rPr lang="en-GB" sz="2400" dirty="0"/>
              <a:t>Part D Article 10 on free movement of persons and labour</a:t>
            </a:r>
          </a:p>
          <a:p>
            <a:pPr lvl="1"/>
            <a:r>
              <a:rPr lang="en-GB" sz="2400" dirty="0"/>
              <a:t>Part D Article 11 Mutual recognition of skills </a:t>
            </a:r>
          </a:p>
          <a:p>
            <a:r>
              <a:rPr lang="en-GB" sz="2800" dirty="0"/>
              <a:t>East Africa Qualifications Framework for Higher Education (2015)</a:t>
            </a:r>
          </a:p>
          <a:p>
            <a:pPr lvl="1"/>
            <a:r>
              <a:rPr lang="en-GB" sz="2400" dirty="0"/>
              <a:t>Recognition of Prior Learning Regional Framework (discussions)</a:t>
            </a:r>
          </a:p>
          <a:p>
            <a:r>
              <a:rPr lang="en-GB" sz="2800" dirty="0"/>
              <a:t>EAC Vision 2050 </a:t>
            </a:r>
          </a:p>
          <a:p>
            <a:r>
              <a:rPr lang="en-GB" sz="2800" dirty="0"/>
              <a:t>Council of Directives on Social Security (draft)</a:t>
            </a:r>
          </a:p>
          <a:p>
            <a:r>
              <a:rPr lang="en-GB" sz="2800" dirty="0"/>
              <a:t>East African Labour Migration Policy Framework (draft)</a:t>
            </a:r>
          </a:p>
        </p:txBody>
      </p:sp>
      <p:sp>
        <p:nvSpPr>
          <p:cNvPr id="4" name="Slide Number Placeholder 3">
            <a:extLst>
              <a:ext uri="{FF2B5EF4-FFF2-40B4-BE49-F238E27FC236}">
                <a16:creationId xmlns:a16="http://schemas.microsoft.com/office/drawing/2014/main" id="{0C2DD725-8C29-D84E-AFA3-56453B3750DC}"/>
              </a:ext>
            </a:extLst>
          </p:cNvPr>
          <p:cNvSpPr>
            <a:spLocks noGrp="1"/>
          </p:cNvSpPr>
          <p:nvPr>
            <p:ph type="sldNum" sz="quarter" idx="12"/>
          </p:nvPr>
        </p:nvSpPr>
        <p:spPr/>
        <p:txBody>
          <a:bodyPr/>
          <a:lstStyle/>
          <a:p>
            <a:fld id="{A85EF1E5-F080-0048-9372-CF230FDE727D}" type="slidenum">
              <a:rPr lang="es-ES" smtClean="0"/>
              <a:t>19</a:t>
            </a:fld>
            <a:endParaRPr lang="es-ES"/>
          </a:p>
        </p:txBody>
      </p:sp>
    </p:spTree>
    <p:extLst>
      <p:ext uri="{BB962C8B-B14F-4D97-AF65-F5344CB8AC3E}">
        <p14:creationId xmlns:p14="http://schemas.microsoft.com/office/powerpoint/2010/main" val="2280100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9FD4CAB-8495-C94C-9CD8-A3D8FDDC376A}"/>
              </a:ext>
            </a:extLst>
          </p:cNvPr>
          <p:cNvSpPr>
            <a:spLocks noGrp="1"/>
          </p:cNvSpPr>
          <p:nvPr>
            <p:ph type="sldNum" sz="quarter" idx="12"/>
          </p:nvPr>
        </p:nvSpPr>
        <p:spPr>
          <a:xfrm>
            <a:off x="11232679" y="6076349"/>
            <a:ext cx="450935" cy="365125"/>
          </a:xfrm>
        </p:spPr>
        <p:txBody>
          <a:bodyPr/>
          <a:lstStyle/>
          <a:p>
            <a:fld id="{A85EF1E5-F080-0048-9372-CF230FDE727D}" type="slidenum">
              <a:rPr lang="es-ES" smtClean="0"/>
              <a:t>2</a:t>
            </a:fld>
            <a:endParaRPr lang="es-ES" dirty="0"/>
          </a:p>
        </p:txBody>
      </p:sp>
      <p:sp>
        <p:nvSpPr>
          <p:cNvPr id="79" name="TextBox 78">
            <a:extLst>
              <a:ext uri="{FF2B5EF4-FFF2-40B4-BE49-F238E27FC236}">
                <a16:creationId xmlns:a16="http://schemas.microsoft.com/office/drawing/2014/main" id="{E0D9DD71-1C08-5D44-BA98-6778ED808F9D}"/>
              </a:ext>
            </a:extLst>
          </p:cNvPr>
          <p:cNvSpPr txBox="1"/>
          <p:nvPr/>
        </p:nvSpPr>
        <p:spPr>
          <a:xfrm>
            <a:off x="3113818" y="248429"/>
            <a:ext cx="5721438" cy="553998"/>
          </a:xfrm>
          <a:prstGeom prst="rect">
            <a:avLst/>
          </a:prstGeom>
          <a:noFill/>
        </p:spPr>
        <p:txBody>
          <a:bodyPr wrap="none" rtlCol="0">
            <a:spAutoFit/>
          </a:bodyPr>
          <a:lstStyle/>
          <a:p>
            <a:pPr algn="ctr"/>
            <a:r>
              <a:rPr lang="en-US" sz="3000" b="1" dirty="0">
                <a:solidFill>
                  <a:schemeClr val="tx2"/>
                </a:solidFill>
                <a:latin typeface="Poppins" pitchFamily="2" charset="77"/>
                <a:cs typeface="Poppins" pitchFamily="2" charset="77"/>
              </a:rPr>
              <a:t>OBJECTIVES AND OUTCOMES</a:t>
            </a:r>
          </a:p>
        </p:txBody>
      </p:sp>
      <p:sp>
        <p:nvSpPr>
          <p:cNvPr id="80" name="Pentagon 79">
            <a:extLst>
              <a:ext uri="{FF2B5EF4-FFF2-40B4-BE49-F238E27FC236}">
                <a16:creationId xmlns:a16="http://schemas.microsoft.com/office/drawing/2014/main" id="{CDD1EDFC-0026-BC40-9C3E-671FE363AC8B}"/>
              </a:ext>
            </a:extLst>
          </p:cNvPr>
          <p:cNvSpPr/>
          <p:nvPr/>
        </p:nvSpPr>
        <p:spPr>
          <a:xfrm>
            <a:off x="761982" y="1060264"/>
            <a:ext cx="4491209" cy="101325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 name="Pentagon 80">
            <a:extLst>
              <a:ext uri="{FF2B5EF4-FFF2-40B4-BE49-F238E27FC236}">
                <a16:creationId xmlns:a16="http://schemas.microsoft.com/office/drawing/2014/main" id="{41238C40-B7EC-7E49-B59F-2908EEBDE8CF}"/>
              </a:ext>
            </a:extLst>
          </p:cNvPr>
          <p:cNvSpPr/>
          <p:nvPr/>
        </p:nvSpPr>
        <p:spPr>
          <a:xfrm>
            <a:off x="761982" y="2333697"/>
            <a:ext cx="4491209" cy="101325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 name="Pentagon 81">
            <a:extLst>
              <a:ext uri="{FF2B5EF4-FFF2-40B4-BE49-F238E27FC236}">
                <a16:creationId xmlns:a16="http://schemas.microsoft.com/office/drawing/2014/main" id="{595DA7AE-B5E1-B148-97C7-9E1610C1F17F}"/>
              </a:ext>
            </a:extLst>
          </p:cNvPr>
          <p:cNvSpPr/>
          <p:nvPr/>
        </p:nvSpPr>
        <p:spPr>
          <a:xfrm>
            <a:off x="761982" y="3607129"/>
            <a:ext cx="4491209" cy="101325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 name="Pentagon 82">
            <a:extLst>
              <a:ext uri="{FF2B5EF4-FFF2-40B4-BE49-F238E27FC236}">
                <a16:creationId xmlns:a16="http://schemas.microsoft.com/office/drawing/2014/main" id="{8F4CAFE9-81FD-6C44-BC1C-63A9CC0723EB}"/>
              </a:ext>
            </a:extLst>
          </p:cNvPr>
          <p:cNvSpPr/>
          <p:nvPr/>
        </p:nvSpPr>
        <p:spPr>
          <a:xfrm>
            <a:off x="761982" y="4880561"/>
            <a:ext cx="4491209" cy="101325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Pentagon 83">
            <a:extLst>
              <a:ext uri="{FF2B5EF4-FFF2-40B4-BE49-F238E27FC236}">
                <a16:creationId xmlns:a16="http://schemas.microsoft.com/office/drawing/2014/main" id="{482EFEB0-A2B8-624E-91C1-AE090F95A3CC}"/>
              </a:ext>
            </a:extLst>
          </p:cNvPr>
          <p:cNvSpPr/>
          <p:nvPr/>
        </p:nvSpPr>
        <p:spPr>
          <a:xfrm rot="10800000">
            <a:off x="6938772" y="1060264"/>
            <a:ext cx="4491209" cy="101325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5" name="Pentagon 84">
            <a:extLst>
              <a:ext uri="{FF2B5EF4-FFF2-40B4-BE49-F238E27FC236}">
                <a16:creationId xmlns:a16="http://schemas.microsoft.com/office/drawing/2014/main" id="{2C7B22F3-1848-8649-B919-8667A8F9F3D9}"/>
              </a:ext>
            </a:extLst>
          </p:cNvPr>
          <p:cNvSpPr/>
          <p:nvPr/>
        </p:nvSpPr>
        <p:spPr>
          <a:xfrm rot="10800000">
            <a:off x="6938772" y="2333697"/>
            <a:ext cx="4491209" cy="101325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6" name="Pentagon 85">
            <a:extLst>
              <a:ext uri="{FF2B5EF4-FFF2-40B4-BE49-F238E27FC236}">
                <a16:creationId xmlns:a16="http://schemas.microsoft.com/office/drawing/2014/main" id="{A89DB566-9C1A-164F-9236-53A44E45C686}"/>
              </a:ext>
            </a:extLst>
          </p:cNvPr>
          <p:cNvSpPr/>
          <p:nvPr/>
        </p:nvSpPr>
        <p:spPr>
          <a:xfrm rot="10800000">
            <a:off x="6938772" y="3607129"/>
            <a:ext cx="4491209" cy="1013254"/>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7" name="Pentagon 86">
            <a:extLst>
              <a:ext uri="{FF2B5EF4-FFF2-40B4-BE49-F238E27FC236}">
                <a16:creationId xmlns:a16="http://schemas.microsoft.com/office/drawing/2014/main" id="{C7607136-569D-3646-994D-4615ABBC0468}"/>
              </a:ext>
            </a:extLst>
          </p:cNvPr>
          <p:cNvSpPr/>
          <p:nvPr/>
        </p:nvSpPr>
        <p:spPr>
          <a:xfrm rot="10800000">
            <a:off x="6938772" y="4880561"/>
            <a:ext cx="4491209" cy="1013254"/>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8" name="Oval 87">
            <a:extLst>
              <a:ext uri="{FF2B5EF4-FFF2-40B4-BE49-F238E27FC236}">
                <a16:creationId xmlns:a16="http://schemas.microsoft.com/office/drawing/2014/main" id="{D71CC9D2-C18E-3748-8D8C-FC4C976E4122}"/>
              </a:ext>
            </a:extLst>
          </p:cNvPr>
          <p:cNvSpPr/>
          <p:nvPr/>
        </p:nvSpPr>
        <p:spPr>
          <a:xfrm>
            <a:off x="4163685" y="1207447"/>
            <a:ext cx="718888" cy="7188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Oval 88">
            <a:extLst>
              <a:ext uri="{FF2B5EF4-FFF2-40B4-BE49-F238E27FC236}">
                <a16:creationId xmlns:a16="http://schemas.microsoft.com/office/drawing/2014/main" id="{E3DFCD14-8859-F046-8E30-8949CFDF49AF}"/>
              </a:ext>
            </a:extLst>
          </p:cNvPr>
          <p:cNvSpPr/>
          <p:nvPr/>
        </p:nvSpPr>
        <p:spPr>
          <a:xfrm>
            <a:off x="7309390" y="1207447"/>
            <a:ext cx="718888" cy="7188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0" name="Oval 89">
            <a:extLst>
              <a:ext uri="{FF2B5EF4-FFF2-40B4-BE49-F238E27FC236}">
                <a16:creationId xmlns:a16="http://schemas.microsoft.com/office/drawing/2014/main" id="{F6E362AF-FDE5-0F48-99A8-6BE12B0A366A}"/>
              </a:ext>
            </a:extLst>
          </p:cNvPr>
          <p:cNvSpPr/>
          <p:nvPr/>
        </p:nvSpPr>
        <p:spPr>
          <a:xfrm>
            <a:off x="4163685" y="2480880"/>
            <a:ext cx="718888" cy="7188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Oval 90">
            <a:extLst>
              <a:ext uri="{FF2B5EF4-FFF2-40B4-BE49-F238E27FC236}">
                <a16:creationId xmlns:a16="http://schemas.microsoft.com/office/drawing/2014/main" id="{6498EF23-BB31-814D-916A-72FCA46E0C54}"/>
              </a:ext>
            </a:extLst>
          </p:cNvPr>
          <p:cNvSpPr/>
          <p:nvPr/>
        </p:nvSpPr>
        <p:spPr>
          <a:xfrm>
            <a:off x="7309390" y="2480880"/>
            <a:ext cx="718888" cy="7188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Oval 91">
            <a:extLst>
              <a:ext uri="{FF2B5EF4-FFF2-40B4-BE49-F238E27FC236}">
                <a16:creationId xmlns:a16="http://schemas.microsoft.com/office/drawing/2014/main" id="{F6EF1BC7-737C-AA44-BD86-9E9CEE03F39D}"/>
              </a:ext>
            </a:extLst>
          </p:cNvPr>
          <p:cNvSpPr/>
          <p:nvPr/>
        </p:nvSpPr>
        <p:spPr>
          <a:xfrm>
            <a:off x="4163685" y="3754312"/>
            <a:ext cx="718888" cy="7188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Oval 92">
            <a:extLst>
              <a:ext uri="{FF2B5EF4-FFF2-40B4-BE49-F238E27FC236}">
                <a16:creationId xmlns:a16="http://schemas.microsoft.com/office/drawing/2014/main" id="{365554A3-3AC4-8F4A-BF87-41C13F7C5B3D}"/>
              </a:ext>
            </a:extLst>
          </p:cNvPr>
          <p:cNvSpPr/>
          <p:nvPr/>
        </p:nvSpPr>
        <p:spPr>
          <a:xfrm>
            <a:off x="7309390" y="3754312"/>
            <a:ext cx="718888" cy="7188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Oval 93">
            <a:extLst>
              <a:ext uri="{FF2B5EF4-FFF2-40B4-BE49-F238E27FC236}">
                <a16:creationId xmlns:a16="http://schemas.microsoft.com/office/drawing/2014/main" id="{6155BD26-3068-E644-AFF3-AFC4E5989301}"/>
              </a:ext>
            </a:extLst>
          </p:cNvPr>
          <p:cNvSpPr/>
          <p:nvPr/>
        </p:nvSpPr>
        <p:spPr>
          <a:xfrm>
            <a:off x="4163685" y="5027744"/>
            <a:ext cx="718888" cy="7188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Oval 94">
            <a:extLst>
              <a:ext uri="{FF2B5EF4-FFF2-40B4-BE49-F238E27FC236}">
                <a16:creationId xmlns:a16="http://schemas.microsoft.com/office/drawing/2014/main" id="{6B72971D-58C6-ED4B-8805-AEB3324EF7E4}"/>
              </a:ext>
            </a:extLst>
          </p:cNvPr>
          <p:cNvSpPr/>
          <p:nvPr/>
        </p:nvSpPr>
        <p:spPr>
          <a:xfrm>
            <a:off x="7309390" y="5027744"/>
            <a:ext cx="718888" cy="7188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4" name="TextBox 103">
            <a:extLst>
              <a:ext uri="{FF2B5EF4-FFF2-40B4-BE49-F238E27FC236}">
                <a16:creationId xmlns:a16="http://schemas.microsoft.com/office/drawing/2014/main" id="{E3AF259E-4351-B84E-AEDE-9D5879EAE7C7}"/>
              </a:ext>
            </a:extLst>
          </p:cNvPr>
          <p:cNvSpPr txBox="1"/>
          <p:nvPr/>
        </p:nvSpPr>
        <p:spPr>
          <a:xfrm>
            <a:off x="729783" y="1221541"/>
            <a:ext cx="3401704" cy="646331"/>
          </a:xfrm>
          <a:prstGeom prst="rect">
            <a:avLst/>
          </a:prstGeom>
          <a:noFill/>
        </p:spPr>
        <p:txBody>
          <a:bodyPr wrap="square" rtlCol="0" anchor="b" anchorCtr="0">
            <a:spAutoFit/>
          </a:bodyPr>
          <a:lstStyle/>
          <a:p>
            <a:pPr algn="r"/>
            <a:r>
              <a:rPr lang="en-GB" b="1" dirty="0">
                <a:solidFill>
                  <a:schemeClr val="bg1"/>
                </a:solidFill>
                <a:latin typeface="Poppins" pitchFamily="2" charset="77"/>
                <a:cs typeface="Poppins" pitchFamily="2" charset="77"/>
              </a:rPr>
              <a:t>Overview of labour migration in Africa</a:t>
            </a:r>
          </a:p>
        </p:txBody>
      </p:sp>
      <p:sp>
        <p:nvSpPr>
          <p:cNvPr id="105" name="TextBox 104">
            <a:extLst>
              <a:ext uri="{FF2B5EF4-FFF2-40B4-BE49-F238E27FC236}">
                <a16:creationId xmlns:a16="http://schemas.microsoft.com/office/drawing/2014/main" id="{CE98B7F0-AF17-A245-A9CE-13EC1F620E54}"/>
              </a:ext>
            </a:extLst>
          </p:cNvPr>
          <p:cNvSpPr txBox="1"/>
          <p:nvPr/>
        </p:nvSpPr>
        <p:spPr>
          <a:xfrm>
            <a:off x="638571" y="3647362"/>
            <a:ext cx="3550658" cy="830997"/>
          </a:xfrm>
          <a:prstGeom prst="rect">
            <a:avLst/>
          </a:prstGeom>
          <a:noFill/>
        </p:spPr>
        <p:txBody>
          <a:bodyPr wrap="square" rtlCol="0" anchor="b" anchorCtr="0">
            <a:spAutoFit/>
          </a:bodyPr>
          <a:lstStyle/>
          <a:p>
            <a:pPr algn="r"/>
            <a:r>
              <a:rPr lang="en-GB" sz="1600" b="1" dirty="0">
                <a:solidFill>
                  <a:schemeClr val="bg1"/>
                </a:solidFill>
                <a:latin typeface="Poppins" pitchFamily="2" charset="77"/>
                <a:cs typeface="Poppins" pitchFamily="2" charset="77"/>
              </a:rPr>
              <a:t>Programmes and initiatives on labour migration and Mobility in East and Horn of Africa</a:t>
            </a:r>
            <a:endParaRPr lang="en-US" sz="1600" b="1" dirty="0">
              <a:solidFill>
                <a:schemeClr val="bg1"/>
              </a:solidFill>
              <a:latin typeface="Poppins" pitchFamily="2" charset="77"/>
              <a:ea typeface="League Spartan" charset="0"/>
              <a:cs typeface="Poppins" pitchFamily="2" charset="77"/>
            </a:endParaRPr>
          </a:p>
        </p:txBody>
      </p:sp>
      <p:sp>
        <p:nvSpPr>
          <p:cNvPr id="106" name="TextBox 105">
            <a:extLst>
              <a:ext uri="{FF2B5EF4-FFF2-40B4-BE49-F238E27FC236}">
                <a16:creationId xmlns:a16="http://schemas.microsoft.com/office/drawing/2014/main" id="{9CE3B0D1-0DCE-1345-87C6-D20F9DF258F4}"/>
              </a:ext>
            </a:extLst>
          </p:cNvPr>
          <p:cNvSpPr txBox="1"/>
          <p:nvPr/>
        </p:nvSpPr>
        <p:spPr>
          <a:xfrm>
            <a:off x="729783" y="2364556"/>
            <a:ext cx="3431964" cy="830997"/>
          </a:xfrm>
          <a:prstGeom prst="rect">
            <a:avLst/>
          </a:prstGeom>
          <a:noFill/>
        </p:spPr>
        <p:txBody>
          <a:bodyPr wrap="square" rtlCol="0" anchor="b" anchorCtr="0">
            <a:spAutoFit/>
          </a:bodyPr>
          <a:lstStyle/>
          <a:p>
            <a:pPr algn="r"/>
            <a:r>
              <a:rPr lang="en-US" sz="1600" b="1" dirty="0">
                <a:solidFill>
                  <a:schemeClr val="bg1"/>
                </a:solidFill>
                <a:latin typeface="Poppins" pitchFamily="2" charset="77"/>
                <a:ea typeface="League Spartan" charset="0"/>
                <a:cs typeface="Poppins" pitchFamily="2" charset="77"/>
              </a:rPr>
              <a:t>Review of Continental and Regional frameworks: Focus on </a:t>
            </a:r>
            <a:r>
              <a:rPr lang="en-US" sz="1600" b="1" dirty="0" err="1">
                <a:solidFill>
                  <a:schemeClr val="bg1"/>
                </a:solidFill>
                <a:latin typeface="Poppins" pitchFamily="2" charset="77"/>
                <a:ea typeface="League Spartan" charset="0"/>
                <a:cs typeface="Poppins" pitchFamily="2" charset="77"/>
              </a:rPr>
              <a:t>Labour</a:t>
            </a:r>
            <a:r>
              <a:rPr lang="en-US" sz="1600" b="1" dirty="0">
                <a:solidFill>
                  <a:schemeClr val="bg1"/>
                </a:solidFill>
                <a:latin typeface="Poppins" pitchFamily="2" charset="77"/>
                <a:ea typeface="League Spartan" charset="0"/>
                <a:cs typeface="Poppins" pitchFamily="2" charset="77"/>
              </a:rPr>
              <a:t> migration</a:t>
            </a:r>
          </a:p>
        </p:txBody>
      </p:sp>
      <p:sp>
        <p:nvSpPr>
          <p:cNvPr id="107" name="TextBox 106">
            <a:extLst>
              <a:ext uri="{FF2B5EF4-FFF2-40B4-BE49-F238E27FC236}">
                <a16:creationId xmlns:a16="http://schemas.microsoft.com/office/drawing/2014/main" id="{983E30E1-37A3-E042-BF16-B797FE544CF8}"/>
              </a:ext>
            </a:extLst>
          </p:cNvPr>
          <p:cNvSpPr txBox="1"/>
          <p:nvPr/>
        </p:nvSpPr>
        <p:spPr>
          <a:xfrm>
            <a:off x="939763" y="5214978"/>
            <a:ext cx="3052439" cy="338554"/>
          </a:xfrm>
          <a:prstGeom prst="rect">
            <a:avLst/>
          </a:prstGeom>
          <a:noFill/>
        </p:spPr>
        <p:txBody>
          <a:bodyPr wrap="none" rtlCol="0" anchor="b" anchorCtr="0">
            <a:spAutoFit/>
          </a:bodyPr>
          <a:lstStyle/>
          <a:p>
            <a:pPr algn="r"/>
            <a:r>
              <a:rPr lang="en-US" sz="1600" b="1" dirty="0">
                <a:solidFill>
                  <a:schemeClr val="bg1"/>
                </a:solidFill>
                <a:latin typeface="Poppins" pitchFamily="2" charset="77"/>
                <a:ea typeface="League Spartan" charset="0"/>
                <a:cs typeface="Poppins" pitchFamily="2" charset="77"/>
              </a:rPr>
              <a:t>Group Work &amp; Presentation</a:t>
            </a:r>
          </a:p>
        </p:txBody>
      </p:sp>
      <p:sp>
        <p:nvSpPr>
          <p:cNvPr id="108" name="TextBox 107">
            <a:extLst>
              <a:ext uri="{FF2B5EF4-FFF2-40B4-BE49-F238E27FC236}">
                <a16:creationId xmlns:a16="http://schemas.microsoft.com/office/drawing/2014/main" id="{06199CBC-2C3E-254A-9209-21515C00AB49}"/>
              </a:ext>
            </a:extLst>
          </p:cNvPr>
          <p:cNvSpPr txBox="1"/>
          <p:nvPr/>
        </p:nvSpPr>
        <p:spPr>
          <a:xfrm>
            <a:off x="7992158" y="1280004"/>
            <a:ext cx="3457311" cy="646331"/>
          </a:xfrm>
          <a:prstGeom prst="rect">
            <a:avLst/>
          </a:prstGeom>
          <a:noFill/>
        </p:spPr>
        <p:txBody>
          <a:bodyPr wrap="square" rtlCol="0" anchor="b" anchorCtr="0">
            <a:spAutoFit/>
          </a:bodyPr>
          <a:lstStyle/>
          <a:p>
            <a:r>
              <a:rPr lang="en-US" b="1" dirty="0">
                <a:solidFill>
                  <a:schemeClr val="bg1"/>
                </a:solidFill>
                <a:latin typeface="Poppins" pitchFamily="2" charset="77"/>
                <a:ea typeface="League Spartan" charset="0"/>
                <a:cs typeface="Poppins" pitchFamily="2" charset="77"/>
              </a:rPr>
              <a:t>State of </a:t>
            </a:r>
            <a:r>
              <a:rPr lang="en-US" b="1" dirty="0" err="1">
                <a:solidFill>
                  <a:schemeClr val="bg1"/>
                </a:solidFill>
                <a:latin typeface="Poppins" pitchFamily="2" charset="77"/>
                <a:ea typeface="League Spartan" charset="0"/>
                <a:cs typeface="Poppins" pitchFamily="2" charset="77"/>
              </a:rPr>
              <a:t>labour</a:t>
            </a:r>
            <a:r>
              <a:rPr lang="en-US" b="1" dirty="0">
                <a:solidFill>
                  <a:schemeClr val="bg1"/>
                </a:solidFill>
                <a:latin typeface="Poppins" pitchFamily="2" charset="77"/>
                <a:ea typeface="League Spartan" charset="0"/>
                <a:cs typeface="Poppins" pitchFamily="2" charset="77"/>
              </a:rPr>
              <a:t> migration in East and Horn of Africa</a:t>
            </a:r>
          </a:p>
        </p:txBody>
      </p:sp>
      <p:sp>
        <p:nvSpPr>
          <p:cNvPr id="109" name="TextBox 108">
            <a:extLst>
              <a:ext uri="{FF2B5EF4-FFF2-40B4-BE49-F238E27FC236}">
                <a16:creationId xmlns:a16="http://schemas.microsoft.com/office/drawing/2014/main" id="{C4C287EA-A6ED-0B4B-92FC-E40651E8C330}"/>
              </a:ext>
            </a:extLst>
          </p:cNvPr>
          <p:cNvSpPr txBox="1"/>
          <p:nvPr/>
        </p:nvSpPr>
        <p:spPr>
          <a:xfrm>
            <a:off x="8028278" y="2296378"/>
            <a:ext cx="3401702" cy="830997"/>
          </a:xfrm>
          <a:prstGeom prst="rect">
            <a:avLst/>
          </a:prstGeom>
          <a:noFill/>
        </p:spPr>
        <p:txBody>
          <a:bodyPr wrap="square" rtlCol="0" anchor="b" anchorCtr="0">
            <a:spAutoFit/>
          </a:bodyPr>
          <a:lstStyle/>
          <a:p>
            <a:r>
              <a:rPr lang="en-US" sz="1600" b="1" dirty="0">
                <a:solidFill>
                  <a:schemeClr val="bg1"/>
                </a:solidFill>
                <a:latin typeface="Poppins" pitchFamily="2" charset="77"/>
                <a:ea typeface="League Spartan" charset="0"/>
                <a:cs typeface="Poppins" pitchFamily="2" charset="77"/>
              </a:rPr>
              <a:t>Continental and regional instruments on </a:t>
            </a:r>
            <a:r>
              <a:rPr lang="en-US" sz="1600" b="1" dirty="0" err="1">
                <a:solidFill>
                  <a:schemeClr val="bg1"/>
                </a:solidFill>
                <a:latin typeface="Poppins" pitchFamily="2" charset="77"/>
                <a:ea typeface="League Spartan" charset="0"/>
                <a:cs typeface="Poppins" pitchFamily="2" charset="77"/>
              </a:rPr>
              <a:t>labour</a:t>
            </a:r>
            <a:r>
              <a:rPr lang="en-US" sz="1600" b="1" dirty="0">
                <a:solidFill>
                  <a:schemeClr val="bg1"/>
                </a:solidFill>
                <a:latin typeface="Poppins" pitchFamily="2" charset="77"/>
                <a:ea typeface="League Spartan" charset="0"/>
                <a:cs typeface="Poppins" pitchFamily="2" charset="77"/>
              </a:rPr>
              <a:t> migration</a:t>
            </a:r>
          </a:p>
        </p:txBody>
      </p:sp>
      <p:sp>
        <p:nvSpPr>
          <p:cNvPr id="110" name="TextBox 109">
            <a:extLst>
              <a:ext uri="{FF2B5EF4-FFF2-40B4-BE49-F238E27FC236}">
                <a16:creationId xmlns:a16="http://schemas.microsoft.com/office/drawing/2014/main" id="{06F92F60-E079-B944-9B27-B836FE3BB668}"/>
              </a:ext>
            </a:extLst>
          </p:cNvPr>
          <p:cNvSpPr txBox="1"/>
          <p:nvPr/>
        </p:nvSpPr>
        <p:spPr>
          <a:xfrm>
            <a:off x="8028278" y="3698256"/>
            <a:ext cx="3457312" cy="830997"/>
          </a:xfrm>
          <a:prstGeom prst="rect">
            <a:avLst/>
          </a:prstGeom>
          <a:noFill/>
        </p:spPr>
        <p:txBody>
          <a:bodyPr wrap="square" rtlCol="0" anchor="b" anchorCtr="0">
            <a:spAutoFit/>
          </a:bodyPr>
          <a:lstStyle/>
          <a:p>
            <a:r>
              <a:rPr lang="en-US" sz="1600" b="1" dirty="0">
                <a:solidFill>
                  <a:schemeClr val="bg1"/>
                </a:solidFill>
                <a:latin typeface="Poppins" pitchFamily="2" charset="77"/>
                <a:ea typeface="League Spartan" charset="0"/>
                <a:cs typeface="Poppins" pitchFamily="2" charset="77"/>
              </a:rPr>
              <a:t>Approaches on </a:t>
            </a:r>
            <a:r>
              <a:rPr lang="en-US" sz="1600" b="1" dirty="0" err="1">
                <a:solidFill>
                  <a:schemeClr val="bg1"/>
                </a:solidFill>
                <a:latin typeface="Poppins" pitchFamily="2" charset="77"/>
                <a:ea typeface="League Spartan" charset="0"/>
                <a:cs typeface="Poppins" pitchFamily="2" charset="77"/>
              </a:rPr>
              <a:t>labour</a:t>
            </a:r>
            <a:r>
              <a:rPr lang="en-US" sz="1600" b="1" dirty="0">
                <a:solidFill>
                  <a:schemeClr val="bg1"/>
                </a:solidFill>
                <a:latin typeface="Poppins" pitchFamily="2" charset="77"/>
                <a:ea typeface="League Spartan" charset="0"/>
                <a:cs typeface="Poppins" pitchFamily="2" charset="77"/>
              </a:rPr>
              <a:t> migration  in East and Horn of Africa</a:t>
            </a:r>
          </a:p>
        </p:txBody>
      </p:sp>
      <p:sp>
        <p:nvSpPr>
          <p:cNvPr id="111" name="TextBox 110">
            <a:extLst>
              <a:ext uri="{FF2B5EF4-FFF2-40B4-BE49-F238E27FC236}">
                <a16:creationId xmlns:a16="http://schemas.microsoft.com/office/drawing/2014/main" id="{C77F0C6D-A9D0-0A49-B6C1-7BDA706C3137}"/>
              </a:ext>
            </a:extLst>
          </p:cNvPr>
          <p:cNvSpPr txBox="1"/>
          <p:nvPr/>
        </p:nvSpPr>
        <p:spPr>
          <a:xfrm>
            <a:off x="8111482" y="5027744"/>
            <a:ext cx="3374108" cy="584775"/>
          </a:xfrm>
          <a:prstGeom prst="rect">
            <a:avLst/>
          </a:prstGeom>
          <a:noFill/>
        </p:spPr>
        <p:txBody>
          <a:bodyPr wrap="square" rtlCol="0" anchor="b" anchorCtr="0">
            <a:spAutoFit/>
          </a:bodyPr>
          <a:lstStyle/>
          <a:p>
            <a:r>
              <a:rPr lang="en-US" sz="1600" b="1" dirty="0">
                <a:solidFill>
                  <a:schemeClr val="bg1"/>
                </a:solidFill>
                <a:latin typeface="Poppins" pitchFamily="2" charset="77"/>
                <a:ea typeface="League Spartan" charset="0"/>
                <a:cs typeface="Poppins" pitchFamily="2" charset="77"/>
              </a:rPr>
              <a:t>Developing </a:t>
            </a:r>
            <a:r>
              <a:rPr lang="en-US" sz="1600" b="1" dirty="0" err="1">
                <a:solidFill>
                  <a:schemeClr val="bg1"/>
                </a:solidFill>
                <a:latin typeface="Poppins" pitchFamily="2" charset="77"/>
                <a:ea typeface="League Spartan" charset="0"/>
                <a:cs typeface="Poppins" pitchFamily="2" charset="77"/>
              </a:rPr>
              <a:t>labour</a:t>
            </a:r>
            <a:r>
              <a:rPr lang="en-US" sz="1600" b="1" dirty="0">
                <a:solidFill>
                  <a:schemeClr val="bg1"/>
                </a:solidFill>
                <a:latin typeface="Poppins" pitchFamily="2" charset="77"/>
                <a:ea typeface="League Spartan" charset="0"/>
                <a:cs typeface="Poppins" pitchFamily="2" charset="77"/>
              </a:rPr>
              <a:t> migration </a:t>
            </a:r>
            <a:r>
              <a:rPr lang="en-US" sz="1600" b="1" dirty="0" err="1">
                <a:solidFill>
                  <a:schemeClr val="bg1"/>
                </a:solidFill>
                <a:latin typeface="Poppins" pitchFamily="2" charset="77"/>
                <a:ea typeface="League Spartan" charset="0"/>
                <a:cs typeface="Poppins" pitchFamily="2" charset="77"/>
              </a:rPr>
              <a:t>programmes</a:t>
            </a:r>
            <a:endParaRPr lang="en-US" sz="1600" b="1" dirty="0">
              <a:solidFill>
                <a:schemeClr val="bg1"/>
              </a:solidFill>
              <a:latin typeface="Poppins" pitchFamily="2" charset="77"/>
              <a:ea typeface="League Spartan" charset="0"/>
              <a:cs typeface="Poppins" pitchFamily="2" charset="77"/>
            </a:endParaRPr>
          </a:p>
        </p:txBody>
      </p:sp>
      <p:sp>
        <p:nvSpPr>
          <p:cNvPr id="112" name="Oval 111">
            <a:extLst>
              <a:ext uri="{FF2B5EF4-FFF2-40B4-BE49-F238E27FC236}">
                <a16:creationId xmlns:a16="http://schemas.microsoft.com/office/drawing/2014/main" id="{B52D771D-025A-6D40-A7A4-3A9134FC5E6B}"/>
              </a:ext>
            </a:extLst>
          </p:cNvPr>
          <p:cNvSpPr/>
          <p:nvPr/>
        </p:nvSpPr>
        <p:spPr>
          <a:xfrm>
            <a:off x="5974537" y="1445447"/>
            <a:ext cx="242888" cy="2428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Oval 112">
            <a:extLst>
              <a:ext uri="{FF2B5EF4-FFF2-40B4-BE49-F238E27FC236}">
                <a16:creationId xmlns:a16="http://schemas.microsoft.com/office/drawing/2014/main" id="{FCCCA2F9-AD9B-984E-85F1-256482BD3BDD}"/>
              </a:ext>
            </a:extLst>
          </p:cNvPr>
          <p:cNvSpPr/>
          <p:nvPr/>
        </p:nvSpPr>
        <p:spPr>
          <a:xfrm>
            <a:off x="5974537" y="2718879"/>
            <a:ext cx="242888"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Oval 113">
            <a:extLst>
              <a:ext uri="{FF2B5EF4-FFF2-40B4-BE49-F238E27FC236}">
                <a16:creationId xmlns:a16="http://schemas.microsoft.com/office/drawing/2014/main" id="{1D0AD874-4F1E-694A-A51B-6B14D982452F}"/>
              </a:ext>
            </a:extLst>
          </p:cNvPr>
          <p:cNvSpPr/>
          <p:nvPr/>
        </p:nvSpPr>
        <p:spPr>
          <a:xfrm>
            <a:off x="5974537" y="3992311"/>
            <a:ext cx="242888" cy="2428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5" name="Oval 114">
            <a:extLst>
              <a:ext uri="{FF2B5EF4-FFF2-40B4-BE49-F238E27FC236}">
                <a16:creationId xmlns:a16="http://schemas.microsoft.com/office/drawing/2014/main" id="{B2AEA752-A0DB-EC43-AE4A-25D0B1C2FDFB}"/>
              </a:ext>
            </a:extLst>
          </p:cNvPr>
          <p:cNvSpPr/>
          <p:nvPr/>
        </p:nvSpPr>
        <p:spPr>
          <a:xfrm>
            <a:off x="5974537" y="5265745"/>
            <a:ext cx="242888" cy="2428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477761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4913C7C-3F2F-9144-97D3-55D242161520}"/>
              </a:ext>
            </a:extLst>
          </p:cNvPr>
          <p:cNvSpPr>
            <a:spLocks noGrp="1"/>
          </p:cNvSpPr>
          <p:nvPr>
            <p:ph type="title"/>
          </p:nvPr>
        </p:nvSpPr>
        <p:spPr>
          <a:xfrm>
            <a:off x="754315" y="692151"/>
            <a:ext cx="10699186" cy="796408"/>
          </a:xfrm>
        </p:spPr>
        <p:txBody>
          <a:bodyPr>
            <a:normAutofit/>
          </a:bodyPr>
          <a:lstStyle/>
          <a:p>
            <a:pPr algn="ctr"/>
            <a:r>
              <a:rPr lang="en-GB" dirty="0"/>
              <a:t>IGAD Frameworks on Labour Migration</a:t>
            </a:r>
          </a:p>
        </p:txBody>
      </p:sp>
      <p:sp>
        <p:nvSpPr>
          <p:cNvPr id="3" name="Content Placeholder 2">
            <a:extLst>
              <a:ext uri="{FF2B5EF4-FFF2-40B4-BE49-F238E27FC236}">
                <a16:creationId xmlns:a16="http://schemas.microsoft.com/office/drawing/2014/main" id="{278D22E5-2616-234F-8CD8-BCE5825A5BDF}"/>
              </a:ext>
            </a:extLst>
          </p:cNvPr>
          <p:cNvSpPr>
            <a:spLocks noGrp="1"/>
          </p:cNvSpPr>
          <p:nvPr>
            <p:ph idx="1"/>
          </p:nvPr>
        </p:nvSpPr>
        <p:spPr>
          <a:xfrm>
            <a:off x="404036" y="1488559"/>
            <a:ext cx="11385765" cy="4587788"/>
          </a:xfrm>
        </p:spPr>
        <p:txBody>
          <a:bodyPr>
            <a:normAutofit/>
          </a:bodyPr>
          <a:lstStyle/>
          <a:p>
            <a:r>
              <a:rPr lang="en-GB" sz="2800" dirty="0"/>
              <a:t>IGAD Regional Migration Policy Framework (2012)</a:t>
            </a:r>
          </a:p>
          <a:p>
            <a:pPr lvl="1"/>
            <a:r>
              <a:rPr lang="en-GB" sz="2400" dirty="0"/>
              <a:t>Migration Action Plan</a:t>
            </a:r>
          </a:p>
          <a:p>
            <a:r>
              <a:rPr lang="en-GB" sz="2800" dirty="0"/>
              <a:t>Djibouti Plan of Action on Refugee Education in IGAD Member States</a:t>
            </a:r>
          </a:p>
          <a:p>
            <a:r>
              <a:rPr lang="en-GB" sz="2800" dirty="0"/>
              <a:t>Djibouti Declaration on Labour, Employment and Labour Migration in the IGAD region</a:t>
            </a:r>
          </a:p>
          <a:p>
            <a:r>
              <a:rPr lang="en-GB" sz="2800" dirty="0"/>
              <a:t>Regional Education Policy Framework (2020)</a:t>
            </a:r>
          </a:p>
          <a:p>
            <a:pPr lvl="1"/>
            <a:r>
              <a:rPr lang="en-GB" sz="2400" dirty="0"/>
              <a:t>Regional Qualifications Framework (draft)</a:t>
            </a:r>
          </a:p>
          <a:p>
            <a:r>
              <a:rPr lang="en-GB" sz="2800" dirty="0"/>
              <a:t>Protocol on the Free Movement of Persons in the IGAD Region (2020)</a:t>
            </a:r>
          </a:p>
          <a:p>
            <a:pPr lvl="1"/>
            <a:r>
              <a:rPr lang="en-GB" sz="2400" dirty="0"/>
              <a:t>Phase II: Right of Movement of Workers</a:t>
            </a:r>
          </a:p>
        </p:txBody>
      </p:sp>
      <p:sp>
        <p:nvSpPr>
          <p:cNvPr id="4" name="Slide Number Placeholder 3">
            <a:extLst>
              <a:ext uri="{FF2B5EF4-FFF2-40B4-BE49-F238E27FC236}">
                <a16:creationId xmlns:a16="http://schemas.microsoft.com/office/drawing/2014/main" id="{0C2DD725-8C29-D84E-AFA3-56453B3750DC}"/>
              </a:ext>
            </a:extLst>
          </p:cNvPr>
          <p:cNvSpPr>
            <a:spLocks noGrp="1"/>
          </p:cNvSpPr>
          <p:nvPr>
            <p:ph type="sldNum" sz="quarter" idx="12"/>
          </p:nvPr>
        </p:nvSpPr>
        <p:spPr/>
        <p:txBody>
          <a:bodyPr/>
          <a:lstStyle/>
          <a:p>
            <a:fld id="{A85EF1E5-F080-0048-9372-CF230FDE727D}" type="slidenum">
              <a:rPr lang="es-ES" smtClean="0"/>
              <a:t>20</a:t>
            </a:fld>
            <a:endParaRPr lang="es-ES"/>
          </a:p>
        </p:txBody>
      </p:sp>
    </p:spTree>
    <p:extLst>
      <p:ext uri="{BB962C8B-B14F-4D97-AF65-F5344CB8AC3E}">
        <p14:creationId xmlns:p14="http://schemas.microsoft.com/office/powerpoint/2010/main" val="4048627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12617">
            <a:extLst>
              <a:ext uri="{FF2B5EF4-FFF2-40B4-BE49-F238E27FC236}">
                <a16:creationId xmlns:a16="http://schemas.microsoft.com/office/drawing/2014/main" id="{4964022D-7C39-7940-B521-7A052A466EA3}"/>
              </a:ext>
            </a:extLst>
          </p:cNvPr>
          <p:cNvSpPr/>
          <p:nvPr/>
        </p:nvSpPr>
        <p:spPr>
          <a:xfrm rot="5400000">
            <a:off x="1087038" y="2365155"/>
            <a:ext cx="1488952" cy="1844417"/>
          </a:xfrm>
          <a:prstGeom prst="rightArrow">
            <a:avLst>
              <a:gd name="adj1" fmla="val 72859"/>
              <a:gd name="adj2" fmla="val 53567"/>
            </a:avLst>
          </a:prstGeom>
          <a:solidFill>
            <a:schemeClr val="accent1"/>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35" name="Shape 12624">
            <a:extLst>
              <a:ext uri="{FF2B5EF4-FFF2-40B4-BE49-F238E27FC236}">
                <a16:creationId xmlns:a16="http://schemas.microsoft.com/office/drawing/2014/main" id="{C2965C50-D70E-244B-9648-822032FB25F2}"/>
              </a:ext>
            </a:extLst>
          </p:cNvPr>
          <p:cNvSpPr/>
          <p:nvPr/>
        </p:nvSpPr>
        <p:spPr>
          <a:xfrm rot="5400000">
            <a:off x="3218083" y="2365156"/>
            <a:ext cx="1488952" cy="1844415"/>
          </a:xfrm>
          <a:prstGeom prst="rightArrow">
            <a:avLst>
              <a:gd name="adj1" fmla="val 72859"/>
              <a:gd name="adj2" fmla="val 53567"/>
            </a:avLst>
          </a:prstGeom>
          <a:solidFill>
            <a:schemeClr val="accent2"/>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29" name="Shape 12631">
            <a:extLst>
              <a:ext uri="{FF2B5EF4-FFF2-40B4-BE49-F238E27FC236}">
                <a16:creationId xmlns:a16="http://schemas.microsoft.com/office/drawing/2014/main" id="{15BBAF3E-B3C0-0140-B891-28E5CA677BD3}"/>
              </a:ext>
            </a:extLst>
          </p:cNvPr>
          <p:cNvSpPr/>
          <p:nvPr/>
        </p:nvSpPr>
        <p:spPr>
          <a:xfrm rot="5400000">
            <a:off x="5349128" y="2365156"/>
            <a:ext cx="1488952" cy="1844415"/>
          </a:xfrm>
          <a:prstGeom prst="rightArrow">
            <a:avLst>
              <a:gd name="adj1" fmla="val 72859"/>
              <a:gd name="adj2" fmla="val 53567"/>
            </a:avLst>
          </a:prstGeom>
          <a:solidFill>
            <a:schemeClr val="accent3"/>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23" name="Shape 12638">
            <a:extLst>
              <a:ext uri="{FF2B5EF4-FFF2-40B4-BE49-F238E27FC236}">
                <a16:creationId xmlns:a16="http://schemas.microsoft.com/office/drawing/2014/main" id="{0ED4F1C3-0CF4-3844-AFC0-E997833A4AAA}"/>
              </a:ext>
            </a:extLst>
          </p:cNvPr>
          <p:cNvSpPr/>
          <p:nvPr/>
        </p:nvSpPr>
        <p:spPr>
          <a:xfrm rot="5400000">
            <a:off x="7480174" y="2365155"/>
            <a:ext cx="1488952" cy="1844416"/>
          </a:xfrm>
          <a:prstGeom prst="rightArrow">
            <a:avLst>
              <a:gd name="adj1" fmla="val 72859"/>
              <a:gd name="adj2" fmla="val 53567"/>
            </a:avLst>
          </a:prstGeom>
          <a:solidFill>
            <a:schemeClr val="accent4"/>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17" name="Shape 12645">
            <a:extLst>
              <a:ext uri="{FF2B5EF4-FFF2-40B4-BE49-F238E27FC236}">
                <a16:creationId xmlns:a16="http://schemas.microsoft.com/office/drawing/2014/main" id="{C70E06BD-5A17-3E46-A2EE-152573107E2A}"/>
              </a:ext>
            </a:extLst>
          </p:cNvPr>
          <p:cNvSpPr/>
          <p:nvPr/>
        </p:nvSpPr>
        <p:spPr>
          <a:xfrm rot="5400000">
            <a:off x="9611219" y="2365156"/>
            <a:ext cx="1488952" cy="1844415"/>
          </a:xfrm>
          <a:prstGeom prst="rightArrow">
            <a:avLst>
              <a:gd name="adj1" fmla="val 72859"/>
              <a:gd name="adj2" fmla="val 53567"/>
            </a:avLst>
          </a:prstGeom>
          <a:solidFill>
            <a:schemeClr val="accent5"/>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9" name="Shape 12658">
            <a:extLst>
              <a:ext uri="{FF2B5EF4-FFF2-40B4-BE49-F238E27FC236}">
                <a16:creationId xmlns:a16="http://schemas.microsoft.com/office/drawing/2014/main" id="{3B6926D5-C698-3B44-B117-5C436F95EAFD}"/>
              </a:ext>
            </a:extLst>
          </p:cNvPr>
          <p:cNvSpPr/>
          <p:nvPr/>
        </p:nvSpPr>
        <p:spPr>
          <a:xfrm>
            <a:off x="4231005" y="2111177"/>
            <a:ext cx="1490458" cy="272423"/>
          </a:xfrm>
          <a:custGeom>
            <a:avLst/>
            <a:gdLst/>
            <a:ahLst/>
            <a:cxnLst>
              <a:cxn ang="0">
                <a:pos x="wd2" y="hd2"/>
              </a:cxn>
              <a:cxn ang="5400000">
                <a:pos x="wd2" y="hd2"/>
              </a:cxn>
              <a:cxn ang="10800000">
                <a:pos x="wd2" y="hd2"/>
              </a:cxn>
              <a:cxn ang="16200000">
                <a:pos x="wd2" y="hd2"/>
              </a:cxn>
            </a:cxnLst>
            <a:rect l="0" t="0" r="r" b="b"/>
            <a:pathLst>
              <a:path w="21600" h="16204" extrusionOk="0">
                <a:moveTo>
                  <a:pt x="0" y="15205"/>
                </a:moveTo>
                <a:cubicBezTo>
                  <a:pt x="7544" y="-5396"/>
                  <a:pt x="14744" y="-5063"/>
                  <a:pt x="21600" y="16204"/>
                </a:cubicBezTo>
              </a:path>
            </a:pathLst>
          </a:custGeom>
          <a:noFill/>
          <a:ln w="38100" cap="flat">
            <a:solidFill>
              <a:schemeClr val="bg1">
                <a:lumMod val="85000"/>
              </a:schemeClr>
            </a:solidFill>
            <a:prstDash val="solid"/>
            <a:miter lim="400000"/>
            <a:tailEnd type="stealth" w="med" len="med"/>
          </a:ln>
          <a:effectLst/>
        </p:spPr>
        <p:txBody>
          <a:bodyPr/>
          <a:lstStyle/>
          <a:p>
            <a:endParaRPr sz="2532" dirty="0">
              <a:latin typeface="Lato Light" panose="020F0502020204030203" pitchFamily="34" charset="0"/>
            </a:endParaRPr>
          </a:p>
        </p:txBody>
      </p:sp>
      <p:sp>
        <p:nvSpPr>
          <p:cNvPr id="10" name="Shape 12659">
            <a:extLst>
              <a:ext uri="{FF2B5EF4-FFF2-40B4-BE49-F238E27FC236}">
                <a16:creationId xmlns:a16="http://schemas.microsoft.com/office/drawing/2014/main" id="{939F2FD7-BBFF-9547-BA84-5A14CF709443}"/>
              </a:ext>
            </a:extLst>
          </p:cNvPr>
          <p:cNvSpPr/>
          <p:nvPr/>
        </p:nvSpPr>
        <p:spPr>
          <a:xfrm>
            <a:off x="6279211" y="2111177"/>
            <a:ext cx="1490458" cy="272423"/>
          </a:xfrm>
          <a:custGeom>
            <a:avLst/>
            <a:gdLst/>
            <a:ahLst/>
            <a:cxnLst>
              <a:cxn ang="0">
                <a:pos x="wd2" y="hd2"/>
              </a:cxn>
              <a:cxn ang="5400000">
                <a:pos x="wd2" y="hd2"/>
              </a:cxn>
              <a:cxn ang="10800000">
                <a:pos x="wd2" y="hd2"/>
              </a:cxn>
              <a:cxn ang="16200000">
                <a:pos x="wd2" y="hd2"/>
              </a:cxn>
            </a:cxnLst>
            <a:rect l="0" t="0" r="r" b="b"/>
            <a:pathLst>
              <a:path w="21600" h="16204" extrusionOk="0">
                <a:moveTo>
                  <a:pt x="0" y="15205"/>
                </a:moveTo>
                <a:cubicBezTo>
                  <a:pt x="7544" y="-5396"/>
                  <a:pt x="14744" y="-5063"/>
                  <a:pt x="21600" y="16204"/>
                </a:cubicBezTo>
              </a:path>
            </a:pathLst>
          </a:custGeom>
          <a:noFill/>
          <a:ln w="38100" cap="flat">
            <a:solidFill>
              <a:schemeClr val="bg1">
                <a:lumMod val="85000"/>
              </a:schemeClr>
            </a:solidFill>
            <a:prstDash val="solid"/>
            <a:miter lim="400000"/>
            <a:tailEnd type="stealth" w="med" len="med"/>
          </a:ln>
          <a:effectLst/>
        </p:spPr>
        <p:txBody>
          <a:bodyPr/>
          <a:lstStyle/>
          <a:p>
            <a:endParaRPr sz="2532" dirty="0">
              <a:latin typeface="Lato Light" panose="020F0502020204030203" pitchFamily="34" charset="0"/>
            </a:endParaRPr>
          </a:p>
        </p:txBody>
      </p:sp>
      <p:sp>
        <p:nvSpPr>
          <p:cNvPr id="11" name="Shape 12660">
            <a:extLst>
              <a:ext uri="{FF2B5EF4-FFF2-40B4-BE49-F238E27FC236}">
                <a16:creationId xmlns:a16="http://schemas.microsoft.com/office/drawing/2014/main" id="{DD9EEB79-D201-8A42-ACC9-4840642B932F}"/>
              </a:ext>
            </a:extLst>
          </p:cNvPr>
          <p:cNvSpPr/>
          <p:nvPr/>
        </p:nvSpPr>
        <p:spPr>
          <a:xfrm>
            <a:off x="8410256" y="2111177"/>
            <a:ext cx="1490458" cy="272423"/>
          </a:xfrm>
          <a:custGeom>
            <a:avLst/>
            <a:gdLst/>
            <a:ahLst/>
            <a:cxnLst>
              <a:cxn ang="0">
                <a:pos x="wd2" y="hd2"/>
              </a:cxn>
              <a:cxn ang="5400000">
                <a:pos x="wd2" y="hd2"/>
              </a:cxn>
              <a:cxn ang="10800000">
                <a:pos x="wd2" y="hd2"/>
              </a:cxn>
              <a:cxn ang="16200000">
                <a:pos x="wd2" y="hd2"/>
              </a:cxn>
            </a:cxnLst>
            <a:rect l="0" t="0" r="r" b="b"/>
            <a:pathLst>
              <a:path w="21600" h="16204" extrusionOk="0">
                <a:moveTo>
                  <a:pt x="0" y="15205"/>
                </a:moveTo>
                <a:cubicBezTo>
                  <a:pt x="7544" y="-5396"/>
                  <a:pt x="14744" y="-5063"/>
                  <a:pt x="21600" y="16204"/>
                </a:cubicBezTo>
              </a:path>
            </a:pathLst>
          </a:custGeom>
          <a:noFill/>
          <a:ln w="38100" cap="flat">
            <a:solidFill>
              <a:schemeClr val="bg1">
                <a:lumMod val="85000"/>
              </a:schemeClr>
            </a:solidFill>
            <a:prstDash val="solid"/>
            <a:miter lim="400000"/>
            <a:tailEnd type="stealth" w="med" len="med"/>
          </a:ln>
          <a:effectLst/>
        </p:spPr>
        <p:txBody>
          <a:bodyPr/>
          <a:lstStyle/>
          <a:p>
            <a:endParaRPr sz="2532" dirty="0">
              <a:latin typeface="Lato Light" panose="020F0502020204030203" pitchFamily="34" charset="0"/>
            </a:endParaRPr>
          </a:p>
        </p:txBody>
      </p:sp>
      <p:sp>
        <p:nvSpPr>
          <p:cNvPr id="12" name="Shape 12661">
            <a:extLst>
              <a:ext uri="{FF2B5EF4-FFF2-40B4-BE49-F238E27FC236}">
                <a16:creationId xmlns:a16="http://schemas.microsoft.com/office/drawing/2014/main" id="{DDBA9271-704F-A249-9551-3AAA362B90FA}"/>
              </a:ext>
            </a:extLst>
          </p:cNvPr>
          <p:cNvSpPr/>
          <p:nvPr/>
        </p:nvSpPr>
        <p:spPr>
          <a:xfrm>
            <a:off x="2097468" y="2111177"/>
            <a:ext cx="1490458" cy="272423"/>
          </a:xfrm>
          <a:custGeom>
            <a:avLst/>
            <a:gdLst/>
            <a:ahLst/>
            <a:cxnLst>
              <a:cxn ang="0">
                <a:pos x="wd2" y="hd2"/>
              </a:cxn>
              <a:cxn ang="5400000">
                <a:pos x="wd2" y="hd2"/>
              </a:cxn>
              <a:cxn ang="10800000">
                <a:pos x="wd2" y="hd2"/>
              </a:cxn>
              <a:cxn ang="16200000">
                <a:pos x="wd2" y="hd2"/>
              </a:cxn>
            </a:cxnLst>
            <a:rect l="0" t="0" r="r" b="b"/>
            <a:pathLst>
              <a:path w="21600" h="16204" extrusionOk="0">
                <a:moveTo>
                  <a:pt x="0" y="15205"/>
                </a:moveTo>
                <a:cubicBezTo>
                  <a:pt x="7544" y="-5396"/>
                  <a:pt x="14744" y="-5063"/>
                  <a:pt x="21600" y="16204"/>
                </a:cubicBezTo>
              </a:path>
            </a:pathLst>
          </a:custGeom>
          <a:noFill/>
          <a:ln w="38100" cap="flat">
            <a:solidFill>
              <a:schemeClr val="bg1">
                <a:lumMod val="85000"/>
              </a:schemeClr>
            </a:solidFill>
            <a:prstDash val="solid"/>
            <a:miter lim="400000"/>
            <a:tailEnd type="stealth" w="med" len="med"/>
          </a:ln>
          <a:effectLst/>
        </p:spPr>
        <p:txBody>
          <a:bodyPr/>
          <a:lstStyle/>
          <a:p>
            <a:endParaRPr sz="2532" dirty="0">
              <a:latin typeface="Lato Light" panose="020F0502020204030203" pitchFamily="34" charset="0"/>
            </a:endParaRPr>
          </a:p>
        </p:txBody>
      </p:sp>
      <p:sp>
        <p:nvSpPr>
          <p:cNvPr id="43" name="TextBox 42">
            <a:extLst>
              <a:ext uri="{FF2B5EF4-FFF2-40B4-BE49-F238E27FC236}">
                <a16:creationId xmlns:a16="http://schemas.microsoft.com/office/drawing/2014/main" id="{2586C862-CC94-264C-9EDF-A8A282A73ACF}"/>
              </a:ext>
            </a:extLst>
          </p:cNvPr>
          <p:cNvSpPr txBox="1"/>
          <p:nvPr/>
        </p:nvSpPr>
        <p:spPr>
          <a:xfrm>
            <a:off x="2266281" y="306186"/>
            <a:ext cx="7659469" cy="553998"/>
          </a:xfrm>
          <a:prstGeom prst="rect">
            <a:avLst/>
          </a:prstGeom>
          <a:noFill/>
        </p:spPr>
        <p:txBody>
          <a:bodyPr wrap="none" rtlCol="0">
            <a:spAutoFit/>
          </a:bodyPr>
          <a:lstStyle/>
          <a:p>
            <a:pPr algn="ctr"/>
            <a:r>
              <a:rPr lang="en-US" sz="3000" b="1" dirty="0">
                <a:solidFill>
                  <a:schemeClr val="tx2"/>
                </a:solidFill>
                <a:latin typeface="Poppins" pitchFamily="2" charset="77"/>
                <a:cs typeface="Poppins" pitchFamily="2" charset="77"/>
              </a:rPr>
              <a:t>LABOUR MIGRATION CONSIDERATIOINS</a:t>
            </a:r>
          </a:p>
        </p:txBody>
      </p:sp>
      <p:sp>
        <p:nvSpPr>
          <p:cNvPr id="49" name="Freeform 949">
            <a:extLst>
              <a:ext uri="{FF2B5EF4-FFF2-40B4-BE49-F238E27FC236}">
                <a16:creationId xmlns:a16="http://schemas.microsoft.com/office/drawing/2014/main" id="{83717608-B801-4047-BD4C-EE4E61F369B0}"/>
              </a:ext>
            </a:extLst>
          </p:cNvPr>
          <p:cNvSpPr>
            <a:spLocks noChangeArrowheads="1"/>
          </p:cNvSpPr>
          <p:nvPr/>
        </p:nvSpPr>
        <p:spPr bwMode="auto">
          <a:xfrm>
            <a:off x="10031145" y="2834777"/>
            <a:ext cx="649100" cy="649100"/>
          </a:xfrm>
          <a:custGeom>
            <a:avLst/>
            <a:gdLst>
              <a:gd name="T0" fmla="*/ 28369 w 293327"/>
              <a:gd name="T1" fmla="*/ 213686 h 293759"/>
              <a:gd name="T2" fmla="*/ 19167 w 293327"/>
              <a:gd name="T3" fmla="*/ 213686 h 293759"/>
              <a:gd name="T4" fmla="*/ 266163 w 293327"/>
              <a:gd name="T5" fmla="*/ 208363 h 293759"/>
              <a:gd name="T6" fmla="*/ 208224 w 293327"/>
              <a:gd name="T7" fmla="*/ 228628 h 293759"/>
              <a:gd name="T8" fmla="*/ 207862 w 293327"/>
              <a:gd name="T9" fmla="*/ 240207 h 293759"/>
              <a:gd name="T10" fmla="*/ 263629 w 293327"/>
              <a:gd name="T11" fmla="*/ 220305 h 293759"/>
              <a:gd name="T12" fmla="*/ 266163 w 293327"/>
              <a:gd name="T13" fmla="*/ 208363 h 293759"/>
              <a:gd name="T14" fmla="*/ 46354 w 293327"/>
              <a:gd name="T15" fmla="*/ 272051 h 293759"/>
              <a:gd name="T16" fmla="*/ 286442 w 293327"/>
              <a:gd name="T17" fmla="*/ 228266 h 293759"/>
              <a:gd name="T18" fmla="*/ 264353 w 293327"/>
              <a:gd name="T19" fmla="*/ 229712 h 293759"/>
              <a:gd name="T20" fmla="*/ 162596 w 293327"/>
              <a:gd name="T21" fmla="*/ 256491 h 293759"/>
              <a:gd name="T22" fmla="*/ 118778 w 293327"/>
              <a:gd name="T23" fmla="*/ 248530 h 293759"/>
              <a:gd name="T24" fmla="*/ 191204 w 293327"/>
              <a:gd name="T25" fmla="*/ 243825 h 293759"/>
              <a:gd name="T26" fmla="*/ 196273 w 293327"/>
              <a:gd name="T27" fmla="*/ 223199 h 293759"/>
              <a:gd name="T28" fmla="*/ 126746 w 293327"/>
              <a:gd name="T29" fmla="*/ 210895 h 293759"/>
              <a:gd name="T30" fmla="*/ 8693 w 293327"/>
              <a:gd name="T31" fmla="*/ 199316 h 293759"/>
              <a:gd name="T32" fmla="*/ 37661 w 293327"/>
              <a:gd name="T33" fmla="*/ 270606 h 293759"/>
              <a:gd name="T34" fmla="*/ 8693 w 293327"/>
              <a:gd name="T35" fmla="*/ 199316 h 293759"/>
              <a:gd name="T36" fmla="*/ 42007 w 293327"/>
              <a:gd name="T37" fmla="*/ 190268 h 293759"/>
              <a:gd name="T38" fmla="*/ 187582 w 293327"/>
              <a:gd name="T39" fmla="*/ 211257 h 293759"/>
              <a:gd name="T40" fmla="*/ 205326 w 293327"/>
              <a:gd name="T41" fmla="*/ 220305 h 293759"/>
              <a:gd name="T42" fmla="*/ 271958 w 293327"/>
              <a:gd name="T43" fmla="*/ 201124 h 293759"/>
              <a:gd name="T44" fmla="*/ 277390 w 293327"/>
              <a:gd name="T45" fmla="*/ 215600 h 293759"/>
              <a:gd name="T46" fmla="*/ 295133 w 293327"/>
              <a:gd name="T47" fmla="*/ 228628 h 293759"/>
              <a:gd name="T48" fmla="*/ 134712 w 293327"/>
              <a:gd name="T49" fmla="*/ 293402 h 293759"/>
              <a:gd name="T50" fmla="*/ 4344 w 293327"/>
              <a:gd name="T51" fmla="*/ 279649 h 293759"/>
              <a:gd name="T52" fmla="*/ 0 w 293327"/>
              <a:gd name="T53" fmla="*/ 194611 h 293759"/>
              <a:gd name="T54" fmla="*/ 192800 w 293327"/>
              <a:gd name="T55" fmla="*/ 9017 h 293759"/>
              <a:gd name="T56" fmla="*/ 273653 w 293327"/>
              <a:gd name="T57" fmla="*/ 47601 h 293759"/>
              <a:gd name="T58" fmla="*/ 192800 w 293327"/>
              <a:gd name="T59" fmla="*/ 9017 h 293759"/>
              <a:gd name="T60" fmla="*/ 144940 w 293327"/>
              <a:gd name="T61" fmla="*/ 98451 h 293759"/>
              <a:gd name="T62" fmla="*/ 164519 w 293327"/>
              <a:gd name="T63" fmla="*/ 89074 h 293759"/>
              <a:gd name="T64" fmla="*/ 183736 w 293327"/>
              <a:gd name="T65" fmla="*/ 98451 h 293759"/>
              <a:gd name="T66" fmla="*/ 144940 w 293327"/>
              <a:gd name="T67" fmla="*/ 9017 h 293759"/>
              <a:gd name="T68" fmla="*/ 55386 w 293327"/>
              <a:gd name="T69" fmla="*/ 47601 h 293759"/>
              <a:gd name="T70" fmla="*/ 135876 w 293327"/>
              <a:gd name="T71" fmla="*/ 9017 h 293759"/>
              <a:gd name="T72" fmla="*/ 50671 w 293327"/>
              <a:gd name="T73" fmla="*/ 0 h 293759"/>
              <a:gd name="T74" fmla="*/ 282355 w 293327"/>
              <a:gd name="T75" fmla="*/ 4328 h 293759"/>
              <a:gd name="T76" fmla="*/ 278005 w 293327"/>
              <a:gd name="T77" fmla="*/ 56256 h 293759"/>
              <a:gd name="T78" fmla="*/ 269302 w 293327"/>
              <a:gd name="T79" fmla="*/ 187167 h 293759"/>
              <a:gd name="T80" fmla="*/ 260237 w 293327"/>
              <a:gd name="T81" fmla="*/ 187167 h 293759"/>
              <a:gd name="T82" fmla="*/ 192800 w 293327"/>
              <a:gd name="T83" fmla="*/ 56256 h 293759"/>
              <a:gd name="T84" fmla="*/ 190625 w 293327"/>
              <a:gd name="T85" fmla="*/ 109271 h 293759"/>
              <a:gd name="T86" fmla="*/ 186273 w 293327"/>
              <a:gd name="T87" fmla="*/ 109629 h 293759"/>
              <a:gd name="T88" fmla="*/ 142403 w 293327"/>
              <a:gd name="T89" fmla="*/ 109629 h 293759"/>
              <a:gd name="T90" fmla="*/ 135876 w 293327"/>
              <a:gd name="T91" fmla="*/ 105663 h 293759"/>
              <a:gd name="T92" fmla="*/ 68800 w 293327"/>
              <a:gd name="T93" fmla="*/ 56256 h 293759"/>
              <a:gd name="T94" fmla="*/ 64087 w 293327"/>
              <a:gd name="T95" fmla="*/ 182478 h 293759"/>
              <a:gd name="T96" fmla="*/ 59735 w 293327"/>
              <a:gd name="T97" fmla="*/ 56256 h 293759"/>
              <a:gd name="T98" fmla="*/ 46322 w 293327"/>
              <a:gd name="T99" fmla="*/ 51929 h 293759"/>
              <a:gd name="T100" fmla="*/ 50671 w 293327"/>
              <a:gd name="T101" fmla="*/ 0 h 2937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3327" h="293759">
                <a:moveTo>
                  <a:pt x="23622" y="209550"/>
                </a:moveTo>
                <a:cubicBezTo>
                  <a:pt x="26289" y="209550"/>
                  <a:pt x="28194" y="211382"/>
                  <a:pt x="28194" y="213946"/>
                </a:cubicBezTo>
                <a:cubicBezTo>
                  <a:pt x="28194" y="216511"/>
                  <a:pt x="26289" y="218709"/>
                  <a:pt x="23622" y="218709"/>
                </a:cubicBezTo>
                <a:cubicBezTo>
                  <a:pt x="20955" y="218709"/>
                  <a:pt x="19050" y="216511"/>
                  <a:pt x="19050" y="213946"/>
                </a:cubicBezTo>
                <a:cubicBezTo>
                  <a:pt x="19050" y="211382"/>
                  <a:pt x="20955" y="209550"/>
                  <a:pt x="23622" y="209550"/>
                </a:cubicBezTo>
                <a:close/>
                <a:moveTo>
                  <a:pt x="264534" y="208615"/>
                </a:moveTo>
                <a:cubicBezTo>
                  <a:pt x="262375" y="207529"/>
                  <a:pt x="251218" y="212239"/>
                  <a:pt x="243300" y="215862"/>
                </a:cubicBezTo>
                <a:cubicBezTo>
                  <a:pt x="233222" y="219847"/>
                  <a:pt x="220985" y="224920"/>
                  <a:pt x="206949" y="228905"/>
                </a:cubicBezTo>
                <a:cubicBezTo>
                  <a:pt x="207309" y="231079"/>
                  <a:pt x="207309" y="233615"/>
                  <a:pt x="207309" y="236151"/>
                </a:cubicBezTo>
                <a:cubicBezTo>
                  <a:pt x="206949" y="237238"/>
                  <a:pt x="206949" y="238688"/>
                  <a:pt x="206589" y="240499"/>
                </a:cubicBezTo>
                <a:cubicBezTo>
                  <a:pt x="229983" y="234340"/>
                  <a:pt x="247259" y="227094"/>
                  <a:pt x="259136" y="222021"/>
                </a:cubicBezTo>
                <a:cubicBezTo>
                  <a:pt x="260216" y="221297"/>
                  <a:pt x="261295" y="220934"/>
                  <a:pt x="262015" y="220572"/>
                </a:cubicBezTo>
                <a:cubicBezTo>
                  <a:pt x="265254" y="217674"/>
                  <a:pt x="267054" y="214775"/>
                  <a:pt x="267054" y="212601"/>
                </a:cubicBezTo>
                <a:cubicBezTo>
                  <a:pt x="267054" y="211877"/>
                  <a:pt x="267054" y="210427"/>
                  <a:pt x="264534" y="208615"/>
                </a:cubicBezTo>
                <a:close/>
                <a:moveTo>
                  <a:pt x="46069" y="199558"/>
                </a:moveTo>
                <a:lnTo>
                  <a:pt x="46069" y="272383"/>
                </a:lnTo>
                <a:cubicBezTo>
                  <a:pt x="66584" y="278542"/>
                  <a:pt x="186434" y="310788"/>
                  <a:pt x="277131" y="237963"/>
                </a:cubicBezTo>
                <a:cubicBezTo>
                  <a:pt x="279291" y="236514"/>
                  <a:pt x="284330" y="232166"/>
                  <a:pt x="284689" y="228543"/>
                </a:cubicBezTo>
                <a:cubicBezTo>
                  <a:pt x="284689" y="227456"/>
                  <a:pt x="284330" y="226007"/>
                  <a:pt x="282170" y="224195"/>
                </a:cubicBezTo>
                <a:cubicBezTo>
                  <a:pt x="280371" y="222746"/>
                  <a:pt x="271733" y="226369"/>
                  <a:pt x="262735" y="229992"/>
                </a:cubicBezTo>
                <a:cubicBezTo>
                  <a:pt x="247979" y="236514"/>
                  <a:pt x="225664" y="245934"/>
                  <a:pt x="192912" y="252818"/>
                </a:cubicBezTo>
                <a:cubicBezTo>
                  <a:pt x="185354" y="255354"/>
                  <a:pt x="174917" y="256803"/>
                  <a:pt x="161600" y="256803"/>
                </a:cubicBezTo>
                <a:cubicBezTo>
                  <a:pt x="150443" y="256803"/>
                  <a:pt x="137126" y="256079"/>
                  <a:pt x="122010" y="253542"/>
                </a:cubicBezTo>
                <a:cubicBezTo>
                  <a:pt x="119491" y="253542"/>
                  <a:pt x="118051" y="251369"/>
                  <a:pt x="118051" y="248832"/>
                </a:cubicBezTo>
                <a:cubicBezTo>
                  <a:pt x="118411" y="246296"/>
                  <a:pt x="120570" y="244485"/>
                  <a:pt x="123090" y="244847"/>
                </a:cubicBezTo>
                <a:cubicBezTo>
                  <a:pt x="163400" y="249919"/>
                  <a:pt x="181395" y="247383"/>
                  <a:pt x="190033" y="244122"/>
                </a:cubicBezTo>
                <a:cubicBezTo>
                  <a:pt x="197951" y="240862"/>
                  <a:pt x="198311" y="236876"/>
                  <a:pt x="198311" y="235427"/>
                </a:cubicBezTo>
                <a:cubicBezTo>
                  <a:pt x="198671" y="229992"/>
                  <a:pt x="197591" y="226007"/>
                  <a:pt x="195072" y="223471"/>
                </a:cubicBezTo>
                <a:cubicBezTo>
                  <a:pt x="191833" y="220210"/>
                  <a:pt x="186794" y="220210"/>
                  <a:pt x="186434" y="220210"/>
                </a:cubicBezTo>
                <a:cubicBezTo>
                  <a:pt x="142885" y="220934"/>
                  <a:pt x="135327" y="216224"/>
                  <a:pt x="125969" y="211152"/>
                </a:cubicBezTo>
                <a:cubicBezTo>
                  <a:pt x="116971" y="205717"/>
                  <a:pt x="106894" y="199558"/>
                  <a:pt x="46069" y="199558"/>
                </a:cubicBezTo>
                <a:close/>
                <a:moveTo>
                  <a:pt x="8638" y="199558"/>
                </a:moveTo>
                <a:lnTo>
                  <a:pt x="8638" y="270933"/>
                </a:lnTo>
                <a:lnTo>
                  <a:pt x="37431" y="270933"/>
                </a:lnTo>
                <a:lnTo>
                  <a:pt x="37431" y="199558"/>
                </a:lnTo>
                <a:lnTo>
                  <a:pt x="8638" y="199558"/>
                </a:lnTo>
                <a:close/>
                <a:moveTo>
                  <a:pt x="4319" y="190500"/>
                </a:moveTo>
                <a:lnTo>
                  <a:pt x="41750" y="190500"/>
                </a:lnTo>
                <a:cubicBezTo>
                  <a:pt x="108693" y="190500"/>
                  <a:pt x="120570" y="197021"/>
                  <a:pt x="130648" y="203181"/>
                </a:cubicBezTo>
                <a:cubicBezTo>
                  <a:pt x="138566" y="207891"/>
                  <a:pt x="145404" y="212239"/>
                  <a:pt x="186434" y="211514"/>
                </a:cubicBezTo>
                <a:cubicBezTo>
                  <a:pt x="186434" y="211514"/>
                  <a:pt x="195072" y="211152"/>
                  <a:pt x="201550" y="216949"/>
                </a:cubicBezTo>
                <a:cubicBezTo>
                  <a:pt x="202270" y="218398"/>
                  <a:pt x="203350" y="219123"/>
                  <a:pt x="204070" y="220572"/>
                </a:cubicBezTo>
                <a:cubicBezTo>
                  <a:pt x="217746" y="216587"/>
                  <a:pt x="229983" y="211514"/>
                  <a:pt x="239701" y="207529"/>
                </a:cubicBezTo>
                <a:cubicBezTo>
                  <a:pt x="254817" y="200645"/>
                  <a:pt x="263815" y="196659"/>
                  <a:pt x="270293" y="201369"/>
                </a:cubicBezTo>
                <a:cubicBezTo>
                  <a:pt x="274612" y="204992"/>
                  <a:pt x="275692" y="209340"/>
                  <a:pt x="276052" y="212239"/>
                </a:cubicBezTo>
                <a:cubicBezTo>
                  <a:pt x="276052" y="213326"/>
                  <a:pt x="275692" y="214775"/>
                  <a:pt x="275692" y="215862"/>
                </a:cubicBezTo>
                <a:cubicBezTo>
                  <a:pt x="280730" y="214413"/>
                  <a:pt x="284689" y="214775"/>
                  <a:pt x="287929" y="217311"/>
                </a:cubicBezTo>
                <a:cubicBezTo>
                  <a:pt x="292608" y="221297"/>
                  <a:pt x="293327" y="226007"/>
                  <a:pt x="293327" y="228905"/>
                </a:cubicBezTo>
                <a:cubicBezTo>
                  <a:pt x="292967" y="237963"/>
                  <a:pt x="283970" y="244485"/>
                  <a:pt x="282890" y="245209"/>
                </a:cubicBezTo>
                <a:cubicBezTo>
                  <a:pt x="234662" y="283252"/>
                  <a:pt x="179236" y="293759"/>
                  <a:pt x="133887" y="293759"/>
                </a:cubicBezTo>
                <a:cubicBezTo>
                  <a:pt x="84579" y="293759"/>
                  <a:pt x="46789" y="281803"/>
                  <a:pt x="41030" y="279991"/>
                </a:cubicBezTo>
                <a:lnTo>
                  <a:pt x="4319" y="279991"/>
                </a:lnTo>
                <a:cubicBezTo>
                  <a:pt x="1799" y="279991"/>
                  <a:pt x="0" y="278180"/>
                  <a:pt x="0" y="275281"/>
                </a:cubicBezTo>
                <a:lnTo>
                  <a:pt x="0" y="194848"/>
                </a:lnTo>
                <a:cubicBezTo>
                  <a:pt x="0" y="192311"/>
                  <a:pt x="1799" y="190500"/>
                  <a:pt x="4319" y="190500"/>
                </a:cubicBezTo>
                <a:close/>
                <a:moveTo>
                  <a:pt x="191620" y="9027"/>
                </a:moveTo>
                <a:lnTo>
                  <a:pt x="191620" y="47661"/>
                </a:lnTo>
                <a:lnTo>
                  <a:pt x="271978" y="47661"/>
                </a:lnTo>
                <a:lnTo>
                  <a:pt x="271978" y="9027"/>
                </a:lnTo>
                <a:lnTo>
                  <a:pt x="191620" y="9027"/>
                </a:lnTo>
                <a:close/>
                <a:moveTo>
                  <a:pt x="144053" y="9027"/>
                </a:moveTo>
                <a:lnTo>
                  <a:pt x="144053" y="98571"/>
                </a:lnTo>
                <a:lnTo>
                  <a:pt x="161350" y="89906"/>
                </a:lnTo>
                <a:cubicBezTo>
                  <a:pt x="162071" y="89184"/>
                  <a:pt x="162792" y="89184"/>
                  <a:pt x="163512" y="89184"/>
                </a:cubicBezTo>
                <a:cubicBezTo>
                  <a:pt x="164233" y="89184"/>
                  <a:pt x="164593" y="89184"/>
                  <a:pt x="165314" y="89906"/>
                </a:cubicBezTo>
                <a:lnTo>
                  <a:pt x="182611" y="98571"/>
                </a:lnTo>
                <a:lnTo>
                  <a:pt x="182611" y="9027"/>
                </a:lnTo>
                <a:lnTo>
                  <a:pt x="144053" y="9027"/>
                </a:lnTo>
                <a:close/>
                <a:moveTo>
                  <a:pt x="55046" y="9027"/>
                </a:moveTo>
                <a:lnTo>
                  <a:pt x="55046" y="47661"/>
                </a:lnTo>
                <a:lnTo>
                  <a:pt x="135044" y="47661"/>
                </a:lnTo>
                <a:lnTo>
                  <a:pt x="135044" y="9027"/>
                </a:lnTo>
                <a:lnTo>
                  <a:pt x="55046" y="9027"/>
                </a:lnTo>
                <a:close/>
                <a:moveTo>
                  <a:pt x="50361" y="0"/>
                </a:moveTo>
                <a:lnTo>
                  <a:pt x="276303" y="0"/>
                </a:lnTo>
                <a:cubicBezTo>
                  <a:pt x="278465" y="0"/>
                  <a:pt x="280627" y="1805"/>
                  <a:pt x="280627" y="4333"/>
                </a:cubicBezTo>
                <a:lnTo>
                  <a:pt x="280627" y="51994"/>
                </a:lnTo>
                <a:cubicBezTo>
                  <a:pt x="280627" y="54521"/>
                  <a:pt x="278465" y="56326"/>
                  <a:pt x="276303" y="56326"/>
                </a:cubicBezTo>
                <a:lnTo>
                  <a:pt x="267654" y="56326"/>
                </a:lnTo>
                <a:lnTo>
                  <a:pt x="267654" y="187394"/>
                </a:lnTo>
                <a:cubicBezTo>
                  <a:pt x="267654" y="189560"/>
                  <a:pt x="265492" y="191727"/>
                  <a:pt x="263330" y="191727"/>
                </a:cubicBezTo>
                <a:cubicBezTo>
                  <a:pt x="260807" y="191727"/>
                  <a:pt x="258645" y="189560"/>
                  <a:pt x="258645" y="187394"/>
                </a:cubicBezTo>
                <a:lnTo>
                  <a:pt x="258645" y="56326"/>
                </a:lnTo>
                <a:lnTo>
                  <a:pt x="191620" y="56326"/>
                </a:lnTo>
                <a:lnTo>
                  <a:pt x="191620" y="105793"/>
                </a:lnTo>
                <a:cubicBezTo>
                  <a:pt x="191620" y="107237"/>
                  <a:pt x="190899" y="108681"/>
                  <a:pt x="189458" y="109403"/>
                </a:cubicBezTo>
                <a:cubicBezTo>
                  <a:pt x="188737" y="110126"/>
                  <a:pt x="188016" y="110126"/>
                  <a:pt x="187296" y="110126"/>
                </a:cubicBezTo>
                <a:cubicBezTo>
                  <a:pt x="186575" y="110126"/>
                  <a:pt x="185494" y="110126"/>
                  <a:pt x="185133" y="109764"/>
                </a:cubicBezTo>
                <a:lnTo>
                  <a:pt x="163512" y="98571"/>
                </a:lnTo>
                <a:lnTo>
                  <a:pt x="141531" y="109764"/>
                </a:lnTo>
                <a:cubicBezTo>
                  <a:pt x="140089" y="110487"/>
                  <a:pt x="138648" y="110487"/>
                  <a:pt x="137206" y="109403"/>
                </a:cubicBezTo>
                <a:cubicBezTo>
                  <a:pt x="136125" y="108681"/>
                  <a:pt x="135044" y="107237"/>
                  <a:pt x="135044" y="105793"/>
                </a:cubicBezTo>
                <a:lnTo>
                  <a:pt x="135044" y="56326"/>
                </a:lnTo>
                <a:lnTo>
                  <a:pt x="68379" y="56326"/>
                </a:lnTo>
                <a:lnTo>
                  <a:pt x="68379" y="178006"/>
                </a:lnTo>
                <a:cubicBezTo>
                  <a:pt x="68379" y="180895"/>
                  <a:pt x="66217" y="182700"/>
                  <a:pt x="63695" y="182700"/>
                </a:cubicBezTo>
                <a:cubicBezTo>
                  <a:pt x="61172" y="182700"/>
                  <a:pt x="59370" y="180895"/>
                  <a:pt x="59370" y="178006"/>
                </a:cubicBezTo>
                <a:lnTo>
                  <a:pt x="59370" y="56326"/>
                </a:lnTo>
                <a:lnTo>
                  <a:pt x="50361" y="56326"/>
                </a:lnTo>
                <a:cubicBezTo>
                  <a:pt x="48199" y="56326"/>
                  <a:pt x="46037" y="54521"/>
                  <a:pt x="46037" y="51994"/>
                </a:cubicBezTo>
                <a:lnTo>
                  <a:pt x="46037" y="4333"/>
                </a:lnTo>
                <a:cubicBezTo>
                  <a:pt x="46037" y="1805"/>
                  <a:pt x="48199" y="0"/>
                  <a:pt x="50361"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50" name="Subtitle 2">
            <a:extLst>
              <a:ext uri="{FF2B5EF4-FFF2-40B4-BE49-F238E27FC236}">
                <a16:creationId xmlns:a16="http://schemas.microsoft.com/office/drawing/2014/main" id="{1B6B20F1-C17C-644A-9F88-454EF871A266}"/>
              </a:ext>
            </a:extLst>
          </p:cNvPr>
          <p:cNvSpPr txBox="1">
            <a:spLocks/>
          </p:cNvSpPr>
          <p:nvPr/>
        </p:nvSpPr>
        <p:spPr>
          <a:xfrm>
            <a:off x="191387" y="4191127"/>
            <a:ext cx="2562336" cy="2253437"/>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63500" lvl="1" indent="41275" algn="just">
              <a:spcBef>
                <a:spcPts val="0"/>
              </a:spcBef>
            </a:pPr>
            <a:r>
              <a:rPr lang="en-GB" sz="1600" b="1" dirty="0">
                <a:solidFill>
                  <a:schemeClr val="tx1"/>
                </a:solidFill>
                <a:latin typeface="Arial" panose="020B0604020202020204" pitchFamily="34" charset="0"/>
                <a:cs typeface="Arial" panose="020B0604020202020204" pitchFamily="34" charset="0"/>
              </a:rPr>
              <a:t>Are there barriers towards accessing a country for labour migrants for citizens of a region? E.g. work permit costs, lengthy procedures</a:t>
            </a:r>
          </a:p>
        </p:txBody>
      </p:sp>
      <p:sp>
        <p:nvSpPr>
          <p:cNvPr id="55" name="Subtitle 2">
            <a:extLst>
              <a:ext uri="{FF2B5EF4-FFF2-40B4-BE49-F238E27FC236}">
                <a16:creationId xmlns:a16="http://schemas.microsoft.com/office/drawing/2014/main" id="{4967B2E9-722D-8447-97FC-C4D3560849D1}"/>
              </a:ext>
            </a:extLst>
          </p:cNvPr>
          <p:cNvSpPr txBox="1">
            <a:spLocks/>
          </p:cNvSpPr>
          <p:nvPr/>
        </p:nvSpPr>
        <p:spPr>
          <a:xfrm>
            <a:off x="3040352" y="4191127"/>
            <a:ext cx="2131043" cy="200997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GB" sz="1800" b="1" dirty="0">
                <a:latin typeface="Arial" panose="020B0604020202020204" pitchFamily="34" charset="0"/>
                <a:cs typeface="Arial" panose="020B0604020202020204" pitchFamily="34" charset="0"/>
              </a:rPr>
              <a:t>Are your skills, qualifications and experience easily recognised in other member states</a:t>
            </a:r>
          </a:p>
        </p:txBody>
      </p:sp>
      <p:sp>
        <p:nvSpPr>
          <p:cNvPr id="56" name="Subtitle 2">
            <a:extLst>
              <a:ext uri="{FF2B5EF4-FFF2-40B4-BE49-F238E27FC236}">
                <a16:creationId xmlns:a16="http://schemas.microsoft.com/office/drawing/2014/main" id="{8A2D74B4-6163-1341-8009-0D7421BDEA92}"/>
              </a:ext>
            </a:extLst>
          </p:cNvPr>
          <p:cNvSpPr txBox="1">
            <a:spLocks/>
          </p:cNvSpPr>
          <p:nvPr/>
        </p:nvSpPr>
        <p:spPr>
          <a:xfrm>
            <a:off x="5171395" y="4191127"/>
            <a:ext cx="1844417" cy="238270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GB" sz="1600" b="1" dirty="0">
                <a:latin typeface="Arial" panose="020B0604020202020204" pitchFamily="34" charset="0"/>
                <a:cs typeface="Arial" panose="020B0604020202020204" pitchFamily="34" charset="0"/>
              </a:rPr>
              <a:t>Once in the country, are migrant workers protected under the national law of the host country? Denial of wages</a:t>
            </a:r>
          </a:p>
        </p:txBody>
      </p:sp>
      <p:sp>
        <p:nvSpPr>
          <p:cNvPr id="57" name="Subtitle 2">
            <a:extLst>
              <a:ext uri="{FF2B5EF4-FFF2-40B4-BE49-F238E27FC236}">
                <a16:creationId xmlns:a16="http://schemas.microsoft.com/office/drawing/2014/main" id="{70B7CE6A-F015-0746-84B5-6B02B42FE28F}"/>
              </a:ext>
            </a:extLst>
          </p:cNvPr>
          <p:cNvSpPr txBox="1">
            <a:spLocks/>
          </p:cNvSpPr>
          <p:nvPr/>
        </p:nvSpPr>
        <p:spPr>
          <a:xfrm>
            <a:off x="7302441" y="4191127"/>
            <a:ext cx="1844417" cy="208723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GB" sz="1600" b="1" dirty="0">
                <a:latin typeface="Arial" panose="020B0604020202020204" pitchFamily="34" charset="0"/>
                <a:cs typeface="Arial" panose="020B0604020202020204" pitchFamily="34" charset="0"/>
              </a:rPr>
              <a:t>Can you establish a business and invest in other member states? Is it expensive to establish a business</a:t>
            </a:r>
          </a:p>
        </p:txBody>
      </p:sp>
      <p:sp>
        <p:nvSpPr>
          <p:cNvPr id="58" name="Subtitle 2">
            <a:extLst>
              <a:ext uri="{FF2B5EF4-FFF2-40B4-BE49-F238E27FC236}">
                <a16:creationId xmlns:a16="http://schemas.microsoft.com/office/drawing/2014/main" id="{7EE2D686-D5A3-2E46-A0AA-374117D8FD94}"/>
              </a:ext>
            </a:extLst>
          </p:cNvPr>
          <p:cNvSpPr txBox="1">
            <a:spLocks/>
          </p:cNvSpPr>
          <p:nvPr/>
        </p:nvSpPr>
        <p:spPr>
          <a:xfrm>
            <a:off x="9433485" y="4191127"/>
            <a:ext cx="2156003" cy="167757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GB" sz="1800" b="1" dirty="0">
                <a:latin typeface="Arial" panose="020B0604020202020204" pitchFamily="34" charset="0"/>
                <a:cs typeface="Arial" panose="020B0604020202020204" pitchFamily="34" charset="0"/>
              </a:rPr>
              <a:t>Are you able to reside in another member states? Is it an expensive or tedious process</a:t>
            </a:r>
          </a:p>
        </p:txBody>
      </p:sp>
      <p:sp>
        <p:nvSpPr>
          <p:cNvPr id="59" name="TextBox 58">
            <a:extLst>
              <a:ext uri="{FF2B5EF4-FFF2-40B4-BE49-F238E27FC236}">
                <a16:creationId xmlns:a16="http://schemas.microsoft.com/office/drawing/2014/main" id="{771D1D83-9FB7-244E-A3D0-73B752D173A7}"/>
              </a:ext>
            </a:extLst>
          </p:cNvPr>
          <p:cNvSpPr txBox="1"/>
          <p:nvPr/>
        </p:nvSpPr>
        <p:spPr>
          <a:xfrm>
            <a:off x="-25733" y="1822050"/>
            <a:ext cx="3302507" cy="369332"/>
          </a:xfrm>
          <a:prstGeom prst="rect">
            <a:avLst/>
          </a:prstGeom>
          <a:noFill/>
        </p:spPr>
        <p:txBody>
          <a:bodyPr wrap="none" rtlCol="0" anchor="ctr" anchorCtr="0">
            <a:spAutoFit/>
          </a:bodyPr>
          <a:lstStyle/>
          <a:p>
            <a:pPr algn="ctr"/>
            <a:r>
              <a:rPr lang="en-US" b="1" dirty="0">
                <a:solidFill>
                  <a:schemeClr val="tx2"/>
                </a:solidFill>
                <a:latin typeface="Poppins" pitchFamily="2" charset="77"/>
                <a:ea typeface="League Spartan" charset="0"/>
                <a:cs typeface="Poppins" pitchFamily="2" charset="77"/>
              </a:rPr>
              <a:t>Free Movement of Persons</a:t>
            </a:r>
          </a:p>
        </p:txBody>
      </p:sp>
      <p:sp>
        <p:nvSpPr>
          <p:cNvPr id="60" name="TextBox 59">
            <a:extLst>
              <a:ext uri="{FF2B5EF4-FFF2-40B4-BE49-F238E27FC236}">
                <a16:creationId xmlns:a16="http://schemas.microsoft.com/office/drawing/2014/main" id="{AA01D391-0BBF-D54C-A90C-0C0029EC2EDB}"/>
              </a:ext>
            </a:extLst>
          </p:cNvPr>
          <p:cNvSpPr txBox="1"/>
          <p:nvPr/>
        </p:nvSpPr>
        <p:spPr>
          <a:xfrm>
            <a:off x="2498394" y="1431772"/>
            <a:ext cx="3443571" cy="369332"/>
          </a:xfrm>
          <a:prstGeom prst="rect">
            <a:avLst/>
          </a:prstGeom>
          <a:noFill/>
        </p:spPr>
        <p:txBody>
          <a:bodyPr wrap="none" rtlCol="0" anchor="ctr" anchorCtr="0">
            <a:spAutoFit/>
          </a:bodyPr>
          <a:lstStyle/>
          <a:p>
            <a:pPr algn="ctr"/>
            <a:r>
              <a:rPr lang="en-US" b="1" dirty="0">
                <a:solidFill>
                  <a:schemeClr val="tx2"/>
                </a:solidFill>
                <a:latin typeface="Poppins" pitchFamily="2" charset="77"/>
                <a:ea typeface="League Spartan" charset="0"/>
                <a:cs typeface="Poppins" pitchFamily="2" charset="77"/>
              </a:rPr>
              <a:t>Mutual Recognition of Skills</a:t>
            </a:r>
          </a:p>
        </p:txBody>
      </p:sp>
      <p:sp>
        <p:nvSpPr>
          <p:cNvPr id="61" name="TextBox 60">
            <a:extLst>
              <a:ext uri="{FF2B5EF4-FFF2-40B4-BE49-F238E27FC236}">
                <a16:creationId xmlns:a16="http://schemas.microsoft.com/office/drawing/2014/main" id="{59893C0E-604E-9544-800C-34C44958E565}"/>
              </a:ext>
            </a:extLst>
          </p:cNvPr>
          <p:cNvSpPr txBox="1"/>
          <p:nvPr/>
        </p:nvSpPr>
        <p:spPr>
          <a:xfrm>
            <a:off x="4429525" y="1749110"/>
            <a:ext cx="3328155" cy="369332"/>
          </a:xfrm>
          <a:prstGeom prst="rect">
            <a:avLst/>
          </a:prstGeom>
          <a:noFill/>
        </p:spPr>
        <p:txBody>
          <a:bodyPr wrap="none" rtlCol="0" anchor="ctr" anchorCtr="0">
            <a:spAutoFit/>
          </a:bodyPr>
          <a:lstStyle/>
          <a:p>
            <a:pPr algn="ctr"/>
            <a:r>
              <a:rPr lang="en-US" b="1" dirty="0">
                <a:solidFill>
                  <a:schemeClr val="tx2"/>
                </a:solidFill>
                <a:latin typeface="Poppins" pitchFamily="2" charset="77"/>
                <a:ea typeface="League Spartan" charset="0"/>
                <a:cs typeface="Poppins" pitchFamily="2" charset="77"/>
              </a:rPr>
              <a:t>Migrant Worker Protection</a:t>
            </a:r>
          </a:p>
        </p:txBody>
      </p:sp>
      <p:sp>
        <p:nvSpPr>
          <p:cNvPr id="62" name="TextBox 61">
            <a:extLst>
              <a:ext uri="{FF2B5EF4-FFF2-40B4-BE49-F238E27FC236}">
                <a16:creationId xmlns:a16="http://schemas.microsoft.com/office/drawing/2014/main" id="{BC746670-B585-A446-A2F2-E3D2FBA32EE2}"/>
              </a:ext>
            </a:extLst>
          </p:cNvPr>
          <p:cNvSpPr txBox="1"/>
          <p:nvPr/>
        </p:nvSpPr>
        <p:spPr>
          <a:xfrm>
            <a:off x="7173247" y="1454458"/>
            <a:ext cx="2852063" cy="369332"/>
          </a:xfrm>
          <a:prstGeom prst="rect">
            <a:avLst/>
          </a:prstGeom>
          <a:noFill/>
        </p:spPr>
        <p:txBody>
          <a:bodyPr wrap="none" rtlCol="0" anchor="ctr" anchorCtr="0">
            <a:spAutoFit/>
          </a:bodyPr>
          <a:lstStyle/>
          <a:p>
            <a:pPr algn="ctr"/>
            <a:r>
              <a:rPr lang="en-US" b="1" dirty="0">
                <a:solidFill>
                  <a:schemeClr val="tx2"/>
                </a:solidFill>
                <a:latin typeface="Poppins" pitchFamily="2" charset="77"/>
                <a:ea typeface="League Spartan" charset="0"/>
                <a:cs typeface="Poppins" pitchFamily="2" charset="77"/>
              </a:rPr>
              <a:t>Right of Establishment</a:t>
            </a:r>
          </a:p>
        </p:txBody>
      </p:sp>
      <p:sp>
        <p:nvSpPr>
          <p:cNvPr id="63" name="TextBox 62">
            <a:extLst>
              <a:ext uri="{FF2B5EF4-FFF2-40B4-BE49-F238E27FC236}">
                <a16:creationId xmlns:a16="http://schemas.microsoft.com/office/drawing/2014/main" id="{F71CB7F4-7064-1748-8243-01BC3BB8D191}"/>
              </a:ext>
            </a:extLst>
          </p:cNvPr>
          <p:cNvSpPr txBox="1"/>
          <p:nvPr/>
        </p:nvSpPr>
        <p:spPr>
          <a:xfrm>
            <a:off x="9403250" y="1837439"/>
            <a:ext cx="2364751" cy="369332"/>
          </a:xfrm>
          <a:prstGeom prst="rect">
            <a:avLst/>
          </a:prstGeom>
          <a:noFill/>
        </p:spPr>
        <p:txBody>
          <a:bodyPr wrap="none" rtlCol="0" anchor="ctr" anchorCtr="0">
            <a:spAutoFit/>
          </a:bodyPr>
          <a:lstStyle/>
          <a:p>
            <a:pPr algn="ctr"/>
            <a:r>
              <a:rPr lang="en-US" b="1" dirty="0">
                <a:solidFill>
                  <a:schemeClr val="tx2"/>
                </a:solidFill>
                <a:latin typeface="Poppins" pitchFamily="2" charset="77"/>
                <a:ea typeface="League Spartan" charset="0"/>
                <a:cs typeface="Poppins" pitchFamily="2" charset="77"/>
              </a:rPr>
              <a:t>Right of Residence</a:t>
            </a:r>
          </a:p>
        </p:txBody>
      </p:sp>
      <p:pic>
        <p:nvPicPr>
          <p:cNvPr id="3" name="Graphic 2" descr="Footprints with solid fill">
            <a:extLst>
              <a:ext uri="{FF2B5EF4-FFF2-40B4-BE49-F238E27FC236}">
                <a16:creationId xmlns:a16="http://schemas.microsoft.com/office/drawing/2014/main" id="{D13D2A71-6002-3D45-AACF-EE56E9F957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4314" y="2665668"/>
            <a:ext cx="914400" cy="914400"/>
          </a:xfrm>
          <a:prstGeom prst="rect">
            <a:avLst/>
          </a:prstGeom>
        </p:spPr>
      </p:pic>
      <p:pic>
        <p:nvPicPr>
          <p:cNvPr id="5" name="Graphic 4" descr="Graduation cap with solid fill">
            <a:extLst>
              <a:ext uri="{FF2B5EF4-FFF2-40B4-BE49-F238E27FC236}">
                <a16:creationId xmlns:a16="http://schemas.microsoft.com/office/drawing/2014/main" id="{28179484-1A10-8340-8784-E4D8DF5C8A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90750" y="2622701"/>
            <a:ext cx="914400" cy="914400"/>
          </a:xfrm>
          <a:prstGeom prst="rect">
            <a:avLst/>
          </a:prstGeom>
        </p:spPr>
      </p:pic>
      <p:pic>
        <p:nvPicPr>
          <p:cNvPr id="7" name="Graphic 6" descr="Weights Uneven with solid fill">
            <a:extLst>
              <a:ext uri="{FF2B5EF4-FFF2-40B4-BE49-F238E27FC236}">
                <a16:creationId xmlns:a16="http://schemas.microsoft.com/office/drawing/2014/main" id="{2AA0FCB9-4D5B-3B4C-9C91-7327BFC3F1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6404" y="2622701"/>
            <a:ext cx="914400" cy="914400"/>
          </a:xfrm>
          <a:prstGeom prst="rect">
            <a:avLst/>
          </a:prstGeom>
        </p:spPr>
      </p:pic>
      <p:pic>
        <p:nvPicPr>
          <p:cNvPr id="13" name="Graphic 12" descr="Handshake outline">
            <a:extLst>
              <a:ext uri="{FF2B5EF4-FFF2-40B4-BE49-F238E27FC236}">
                <a16:creationId xmlns:a16="http://schemas.microsoft.com/office/drawing/2014/main" id="{74417C58-5139-1641-A750-AFCDDD0159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36698" y="2651862"/>
            <a:ext cx="914400" cy="914400"/>
          </a:xfrm>
          <a:prstGeom prst="rect">
            <a:avLst/>
          </a:prstGeom>
        </p:spPr>
      </p:pic>
    </p:spTree>
    <p:extLst>
      <p:ext uri="{BB962C8B-B14F-4D97-AF65-F5344CB8AC3E}">
        <p14:creationId xmlns:p14="http://schemas.microsoft.com/office/powerpoint/2010/main" val="3296387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D3DF2-BD64-8543-9D0D-EEDCA6B9BCA6}"/>
              </a:ext>
            </a:extLst>
          </p:cNvPr>
          <p:cNvSpPr>
            <a:spLocks noGrp="1"/>
          </p:cNvSpPr>
          <p:nvPr>
            <p:ph type="title"/>
          </p:nvPr>
        </p:nvSpPr>
        <p:spPr>
          <a:xfrm>
            <a:off x="446568" y="234950"/>
            <a:ext cx="11117766" cy="757509"/>
          </a:xfrm>
        </p:spPr>
        <p:txBody>
          <a:bodyPr>
            <a:noAutofit/>
          </a:bodyPr>
          <a:lstStyle/>
          <a:p>
            <a:r>
              <a:rPr lang="en-GB" sz="3200" dirty="0"/>
              <a:t>Observations of Labour Migration Governance in </a:t>
            </a:r>
            <a:r>
              <a:rPr lang="en-GB" sz="3200" dirty="0" err="1"/>
              <a:t>EHoA</a:t>
            </a:r>
            <a:endParaRPr lang="en-GB" sz="3200" dirty="0"/>
          </a:p>
        </p:txBody>
      </p:sp>
      <p:sp>
        <p:nvSpPr>
          <p:cNvPr id="3" name="Content Placeholder 2">
            <a:extLst>
              <a:ext uri="{FF2B5EF4-FFF2-40B4-BE49-F238E27FC236}">
                <a16:creationId xmlns:a16="http://schemas.microsoft.com/office/drawing/2014/main" id="{653B9649-5048-DE4E-9FFD-B91F22D4A6F2}"/>
              </a:ext>
            </a:extLst>
          </p:cNvPr>
          <p:cNvSpPr>
            <a:spLocks noGrp="1"/>
          </p:cNvSpPr>
          <p:nvPr>
            <p:ph idx="1"/>
          </p:nvPr>
        </p:nvSpPr>
        <p:spPr>
          <a:xfrm>
            <a:off x="0" y="992459"/>
            <a:ext cx="12192000" cy="5865541"/>
          </a:xfrm>
        </p:spPr>
        <p:txBody>
          <a:bodyPr>
            <a:normAutofit fontScale="92500" lnSpcReduction="10000"/>
          </a:bodyPr>
          <a:lstStyle/>
          <a:p>
            <a:pPr>
              <a:lnSpc>
                <a:spcPct val="150000"/>
              </a:lnSpc>
            </a:pPr>
            <a:r>
              <a:rPr lang="en-US" sz="2000" b="1" dirty="0"/>
              <a:t>BUILDING CONSENSUS TAKES TIME </a:t>
            </a:r>
            <a:r>
              <a:rPr lang="en-US" sz="2000" dirty="0"/>
              <a:t>and impacts the decision-making process in the Community </a:t>
            </a:r>
          </a:p>
          <a:p>
            <a:pPr>
              <a:lnSpc>
                <a:spcPct val="150000"/>
              </a:lnSpc>
            </a:pPr>
            <a:r>
              <a:rPr lang="en-US" sz="2000" b="1" dirty="0"/>
              <a:t>DELAYED HARMONIZATION </a:t>
            </a:r>
            <a:r>
              <a:rPr lang="en-US" sz="2000" dirty="0"/>
              <a:t>of national laws that comply with the regional frameworks impacts the implementation activities</a:t>
            </a:r>
          </a:p>
          <a:p>
            <a:pPr>
              <a:lnSpc>
                <a:spcPct val="150000"/>
              </a:lnSpc>
            </a:pPr>
            <a:r>
              <a:rPr lang="en-US" sz="2000" b="1" dirty="0"/>
              <a:t>INADEQUATE RELIABLE AND TIMELY DATA </a:t>
            </a:r>
            <a:r>
              <a:rPr lang="en-US" sz="2000" dirty="0"/>
              <a:t>to monitor the state of free movement of persons at regional level BUT there is ongoing capacity strengthening in the </a:t>
            </a:r>
            <a:r>
              <a:rPr lang="en-US" sz="2000" dirty="0" err="1"/>
              <a:t>EHoA</a:t>
            </a:r>
            <a:r>
              <a:rPr lang="en-US" sz="2000" dirty="0"/>
              <a:t> region statistical institutions</a:t>
            </a:r>
          </a:p>
          <a:p>
            <a:pPr>
              <a:lnSpc>
                <a:spcPct val="150000"/>
              </a:lnSpc>
            </a:pPr>
            <a:r>
              <a:rPr lang="en-US" sz="2000" b="1" dirty="0"/>
              <a:t>CAPACITY STRENGTHENING </a:t>
            </a:r>
            <a:r>
              <a:rPr lang="en-US" sz="2000" dirty="0"/>
              <a:t>should be an ongoing process at different stages of implementation to respond to the evolving environment.</a:t>
            </a:r>
            <a:endParaRPr lang="en-BI" sz="2000"/>
          </a:p>
          <a:p>
            <a:pPr>
              <a:lnSpc>
                <a:spcPct val="150000"/>
              </a:lnSpc>
            </a:pPr>
            <a:r>
              <a:rPr lang="en-US" sz="2000" b="1" dirty="0"/>
              <a:t>LOCALISATION OF THE FRAMEWORK TO REGIONAL CITIZENS </a:t>
            </a:r>
            <a:r>
              <a:rPr lang="en-US" sz="2000" dirty="0"/>
              <a:t>is an important balance between knowing the opportunities available to citizens but also knowing their rights as migrant workers throughout the migration cycle.</a:t>
            </a:r>
          </a:p>
          <a:p>
            <a:pPr>
              <a:lnSpc>
                <a:spcPct val="150000"/>
              </a:lnSpc>
            </a:pPr>
            <a:r>
              <a:rPr lang="en-US" sz="2000" b="1" dirty="0"/>
              <a:t>MUTUAL REGCOTION OF SKILLS </a:t>
            </a:r>
            <a:r>
              <a:rPr lang="en-US" sz="2000" dirty="0"/>
              <a:t>including formal and informal skills in the Mutual Recognition Agreements need to be expedited to facilitate </a:t>
            </a:r>
            <a:r>
              <a:rPr lang="en-US" sz="2000" dirty="0" err="1"/>
              <a:t>labour</a:t>
            </a:r>
            <a:r>
              <a:rPr lang="en-US" sz="2000" dirty="0"/>
              <a:t> migration</a:t>
            </a:r>
            <a:endParaRPr lang="en-BI" sz="2000"/>
          </a:p>
        </p:txBody>
      </p:sp>
      <p:sp>
        <p:nvSpPr>
          <p:cNvPr id="4" name="Slide Number Placeholder 3">
            <a:extLst>
              <a:ext uri="{FF2B5EF4-FFF2-40B4-BE49-F238E27FC236}">
                <a16:creationId xmlns:a16="http://schemas.microsoft.com/office/drawing/2014/main" id="{5B52817F-43D1-8249-B7CD-24E6D61C14FB}"/>
              </a:ext>
            </a:extLst>
          </p:cNvPr>
          <p:cNvSpPr>
            <a:spLocks noGrp="1"/>
          </p:cNvSpPr>
          <p:nvPr>
            <p:ph type="sldNum" sz="quarter" idx="12"/>
          </p:nvPr>
        </p:nvSpPr>
        <p:spPr/>
        <p:txBody>
          <a:bodyPr/>
          <a:lstStyle/>
          <a:p>
            <a:fld id="{A85EF1E5-F080-0048-9372-CF230FDE727D}" type="slidenum">
              <a:rPr lang="es-ES" smtClean="0"/>
              <a:t>22</a:t>
            </a:fld>
            <a:endParaRPr lang="es-ES"/>
          </a:p>
        </p:txBody>
      </p:sp>
    </p:spTree>
    <p:extLst>
      <p:ext uri="{BB962C8B-B14F-4D97-AF65-F5344CB8AC3E}">
        <p14:creationId xmlns:p14="http://schemas.microsoft.com/office/powerpoint/2010/main" val="508408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eople in an office">
            <a:extLst>
              <a:ext uri="{FF2B5EF4-FFF2-40B4-BE49-F238E27FC236}">
                <a16:creationId xmlns:a16="http://schemas.microsoft.com/office/drawing/2014/main" id="{BF7187BA-48A2-3847-8A5D-DEB342527AD3}"/>
              </a:ext>
            </a:extLst>
          </p:cNvPr>
          <p:cNvPicPr>
            <a:picLocks noChangeAspect="1"/>
          </p:cNvPicPr>
          <p:nvPr/>
        </p:nvPicPr>
        <p:blipFill rotWithShape="1">
          <a:blip r:embed="rId2"/>
          <a:srcRect l="7870" r="17048"/>
          <a:stretch/>
        </p:blipFill>
        <p:spPr>
          <a:xfrm>
            <a:off x="2522358" y="10"/>
            <a:ext cx="9669642" cy="6857990"/>
          </a:xfrm>
          <a:prstGeom prst="rect">
            <a:avLst/>
          </a:prstGeom>
        </p:spPr>
      </p:pic>
      <p:sp>
        <p:nvSpPr>
          <p:cNvPr id="14"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A2078C79-8D4A-8445-99E7-4371F5939858}"/>
              </a:ext>
            </a:extLst>
          </p:cNvPr>
          <p:cNvSpPr>
            <a:spLocks noGrp="1"/>
          </p:cNvSpPr>
          <p:nvPr>
            <p:ph type="title"/>
          </p:nvPr>
        </p:nvSpPr>
        <p:spPr>
          <a:xfrm>
            <a:off x="0" y="1582986"/>
            <a:ext cx="7066978" cy="2912814"/>
          </a:xfrm>
          <a:noFill/>
        </p:spPr>
        <p:txBody>
          <a:bodyPr vert="horz" lIns="91440" tIns="45720" rIns="91440" bIns="45720" rtlCol="0" anchor="b">
            <a:normAutofit/>
          </a:bodyPr>
          <a:lstStyle/>
          <a:p>
            <a:r>
              <a:rPr lang="en-US" sz="4800" dirty="0" err="1"/>
              <a:t>Labour</a:t>
            </a:r>
            <a:r>
              <a:rPr lang="en-US" sz="4800" dirty="0"/>
              <a:t> Migration </a:t>
            </a:r>
            <a:r>
              <a:rPr lang="en-US" sz="4800" dirty="0" err="1"/>
              <a:t>Programmes</a:t>
            </a:r>
            <a:r>
              <a:rPr lang="en-US" sz="4800" dirty="0"/>
              <a:t> and Initiatives</a:t>
            </a:r>
          </a:p>
        </p:txBody>
      </p:sp>
      <p:sp>
        <p:nvSpPr>
          <p:cNvPr id="4" name="Slide Number Placeholder 3">
            <a:extLst>
              <a:ext uri="{FF2B5EF4-FFF2-40B4-BE49-F238E27FC236}">
                <a16:creationId xmlns:a16="http://schemas.microsoft.com/office/drawing/2014/main" id="{DA0C0DED-09EF-D345-BA89-E0758797892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A85EF1E5-F080-0048-9372-CF230FDE727D}" type="slidenum">
              <a:rPr lang="en-US">
                <a:solidFill>
                  <a:srgbClr val="FFFFFF"/>
                </a:solidFill>
                <a:latin typeface="Calibri" panose="020F0502020204030204"/>
              </a:rPr>
              <a:pPr algn="r">
                <a:spcAft>
                  <a:spcPts val="600"/>
                </a:spcAft>
                <a:defRPr/>
              </a:pPr>
              <a:t>23</a:t>
            </a:fld>
            <a:endParaRPr lang="en-US">
              <a:solidFill>
                <a:srgbClr val="FFFFFF"/>
              </a:solidFill>
              <a:latin typeface="Calibri" panose="020F0502020204030204"/>
            </a:endParaRPr>
          </a:p>
        </p:txBody>
      </p:sp>
    </p:spTree>
    <p:extLst>
      <p:ext uri="{BB962C8B-B14F-4D97-AF65-F5344CB8AC3E}">
        <p14:creationId xmlns:p14="http://schemas.microsoft.com/office/powerpoint/2010/main" val="1601874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C65039F-C451-6647-B470-2DCE3760883E}"/>
              </a:ext>
            </a:extLst>
          </p:cNvPr>
          <p:cNvSpPr txBox="1"/>
          <p:nvPr/>
        </p:nvSpPr>
        <p:spPr>
          <a:xfrm>
            <a:off x="2759721" y="306186"/>
            <a:ext cx="6672596" cy="553998"/>
          </a:xfrm>
          <a:prstGeom prst="rect">
            <a:avLst/>
          </a:prstGeom>
          <a:noFill/>
        </p:spPr>
        <p:txBody>
          <a:bodyPr wrap="none" rtlCol="0">
            <a:spAutoFit/>
          </a:bodyPr>
          <a:lstStyle/>
          <a:p>
            <a:pPr algn="ctr"/>
            <a:r>
              <a:rPr lang="en-US" sz="3000" b="1" dirty="0">
                <a:solidFill>
                  <a:schemeClr val="tx2"/>
                </a:solidFill>
                <a:latin typeface="Arial" panose="020B0604020202020204" pitchFamily="34" charset="0"/>
                <a:cs typeface="Arial" panose="020B0604020202020204" pitchFamily="34" charset="0"/>
              </a:rPr>
              <a:t>TOOLS TO DESIGN PROGRAMMES</a:t>
            </a:r>
          </a:p>
        </p:txBody>
      </p:sp>
      <p:sp>
        <p:nvSpPr>
          <p:cNvPr id="3" name="Фигура">
            <a:extLst>
              <a:ext uri="{FF2B5EF4-FFF2-40B4-BE49-F238E27FC236}">
                <a16:creationId xmlns:a16="http://schemas.microsoft.com/office/drawing/2014/main" id="{4D264406-7E33-AB41-8718-808AC2649D2B}"/>
              </a:ext>
            </a:extLst>
          </p:cNvPr>
          <p:cNvSpPr>
            <a:spLocks/>
          </p:cNvSpPr>
          <p:nvPr/>
        </p:nvSpPr>
        <p:spPr bwMode="auto">
          <a:xfrm>
            <a:off x="5218917" y="1610155"/>
            <a:ext cx="2549415" cy="1863053"/>
          </a:xfrm>
          <a:custGeom>
            <a:avLst/>
            <a:gdLst>
              <a:gd name="T0" fmla="*/ 2550073 w 21600"/>
              <a:gd name="T1" fmla="*/ 1863511 h 21010"/>
              <a:gd name="T2" fmla="*/ 2550073 w 21600"/>
              <a:gd name="T3" fmla="*/ 1863511 h 21010"/>
              <a:gd name="T4" fmla="*/ 2550073 w 21600"/>
              <a:gd name="T5" fmla="*/ 1863511 h 21010"/>
              <a:gd name="T6" fmla="*/ 2550073 w 21600"/>
              <a:gd name="T7" fmla="*/ 1863511 h 2101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010" extrusionOk="0">
                <a:moveTo>
                  <a:pt x="21600" y="8145"/>
                </a:moveTo>
                <a:cubicBezTo>
                  <a:pt x="19118" y="4624"/>
                  <a:pt x="15943" y="2102"/>
                  <a:pt x="12437" y="865"/>
                </a:cubicBezTo>
                <a:cubicBezTo>
                  <a:pt x="8312" y="-590"/>
                  <a:pt x="3942" y="-201"/>
                  <a:pt x="0" y="1973"/>
                </a:cubicBezTo>
                <a:lnTo>
                  <a:pt x="0" y="21010"/>
                </a:lnTo>
                <a:cubicBezTo>
                  <a:pt x="500" y="19693"/>
                  <a:pt x="1192" y="18521"/>
                  <a:pt x="2034" y="17562"/>
                </a:cubicBezTo>
                <a:cubicBezTo>
                  <a:pt x="2905" y="16572"/>
                  <a:pt x="3919" y="15829"/>
                  <a:pt x="5014" y="15380"/>
                </a:cubicBezTo>
                <a:lnTo>
                  <a:pt x="21600" y="8145"/>
                </a:lnTo>
                <a:close/>
              </a:path>
            </a:pathLst>
          </a:custGeom>
          <a:solidFill>
            <a:schemeClr val="accent1"/>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19045" tIns="19045" rIns="19045" bIns="19045" anchor="ctr"/>
          <a:lstStyle/>
          <a:p>
            <a:endParaRPr lang="en-US" dirty="0">
              <a:latin typeface="Lato Light" panose="020F0502020204030203" pitchFamily="34" charset="0"/>
            </a:endParaRPr>
          </a:p>
        </p:txBody>
      </p:sp>
      <p:sp>
        <p:nvSpPr>
          <p:cNvPr id="4" name="Фигура">
            <a:extLst>
              <a:ext uri="{FF2B5EF4-FFF2-40B4-BE49-F238E27FC236}">
                <a16:creationId xmlns:a16="http://schemas.microsoft.com/office/drawing/2014/main" id="{96164498-B210-9946-80C0-DDA71EE54115}"/>
              </a:ext>
            </a:extLst>
          </p:cNvPr>
          <p:cNvSpPr/>
          <p:nvPr/>
        </p:nvSpPr>
        <p:spPr bwMode="auto">
          <a:xfrm>
            <a:off x="3792212" y="1829174"/>
            <a:ext cx="1619622" cy="2790098"/>
          </a:xfrm>
          <a:custGeom>
            <a:avLst/>
            <a:gdLst/>
            <a:ahLst/>
            <a:cxnLst>
              <a:cxn ang="0">
                <a:pos x="wd2" y="hd2"/>
              </a:cxn>
              <a:cxn ang="5400000">
                <a:pos x="wd2" y="hd2"/>
              </a:cxn>
              <a:cxn ang="10800000">
                <a:pos x="wd2" y="hd2"/>
              </a:cxn>
              <a:cxn ang="16200000">
                <a:pos x="wd2" y="hd2"/>
              </a:cxn>
            </a:cxnLst>
            <a:rect l="0" t="0" r="r" b="b"/>
            <a:pathLst>
              <a:path w="21156" h="21600" extrusionOk="0">
                <a:moveTo>
                  <a:pt x="17200" y="0"/>
                </a:moveTo>
                <a:cubicBezTo>
                  <a:pt x="12221" y="1401"/>
                  <a:pt x="7988" y="3585"/>
                  <a:pt x="4962" y="6316"/>
                </a:cubicBezTo>
                <a:cubicBezTo>
                  <a:pt x="1268" y="9650"/>
                  <a:pt x="-444" y="13619"/>
                  <a:pt x="98" y="17595"/>
                </a:cubicBezTo>
                <a:lnTo>
                  <a:pt x="21156" y="21600"/>
                </a:lnTo>
                <a:cubicBezTo>
                  <a:pt x="19937" y="20911"/>
                  <a:pt x="18965" y="20084"/>
                  <a:pt x="18298" y="19168"/>
                </a:cubicBezTo>
                <a:cubicBezTo>
                  <a:pt x="17547" y="18136"/>
                  <a:pt x="17200" y="17017"/>
                  <a:pt x="17283" y="15894"/>
                </a:cubicBezTo>
                <a:lnTo>
                  <a:pt x="17200" y="0"/>
                </a:lnTo>
                <a:close/>
              </a:path>
            </a:pathLst>
          </a:custGeom>
          <a:solidFill>
            <a:schemeClr val="accent5"/>
          </a:solidFill>
          <a:ln w="12700" cap="flat">
            <a:noFill/>
            <a:miter lim="400000"/>
          </a:ln>
          <a:effectLst/>
        </p:spPr>
        <p:txBody>
          <a:bodyPr lIns="19045" tIns="19045" rIns="19045" bIns="19045" anchor="ctr"/>
          <a:lstStyle/>
          <a:p>
            <a:pPr>
              <a:defRPr sz="3200">
                <a:solidFill>
                  <a:srgbClr val="FFFFFF"/>
                </a:solidFill>
              </a:defRPr>
            </a:pPr>
            <a:endParaRPr sz="1600" kern="0" dirty="0">
              <a:solidFill>
                <a:srgbClr val="FFFFFF"/>
              </a:solidFill>
              <a:latin typeface="Lato Light" panose="020F0502020204030203" pitchFamily="34" charset="0"/>
              <a:ea typeface="Lato Light" panose="020F0502020204030203" pitchFamily="34" charset="0"/>
              <a:cs typeface="Lato Light" panose="020F0502020204030203" pitchFamily="34" charset="0"/>
              <a:sym typeface="Arial"/>
            </a:endParaRPr>
          </a:p>
        </p:txBody>
      </p:sp>
      <p:sp>
        <p:nvSpPr>
          <p:cNvPr id="5" name="Фигура">
            <a:extLst>
              <a:ext uri="{FF2B5EF4-FFF2-40B4-BE49-F238E27FC236}">
                <a16:creationId xmlns:a16="http://schemas.microsoft.com/office/drawing/2014/main" id="{DBA7487D-1887-F54C-AB6A-ADDD0A9B7543}"/>
              </a:ext>
            </a:extLst>
          </p:cNvPr>
          <p:cNvSpPr/>
          <p:nvPr/>
        </p:nvSpPr>
        <p:spPr bwMode="auto">
          <a:xfrm>
            <a:off x="3812844" y="4212978"/>
            <a:ext cx="2734550" cy="1944181"/>
          </a:xfrm>
          <a:custGeom>
            <a:avLst/>
            <a:gdLst/>
            <a:ahLst/>
            <a:cxnLst>
              <a:cxn ang="0">
                <a:pos x="wd2" y="hd2"/>
              </a:cxn>
              <a:cxn ang="5400000">
                <a:pos x="wd2" y="hd2"/>
              </a:cxn>
              <a:cxn ang="10800000">
                <a:pos x="wd2" y="hd2"/>
              </a:cxn>
              <a:cxn ang="16200000">
                <a:pos x="wd2" y="hd2"/>
              </a:cxn>
            </a:cxnLst>
            <a:rect l="0" t="0" r="r" b="b"/>
            <a:pathLst>
              <a:path w="21600" h="21600" extrusionOk="0">
                <a:moveTo>
                  <a:pt x="21600" y="6445"/>
                </a:moveTo>
                <a:lnTo>
                  <a:pt x="13829" y="21600"/>
                </a:lnTo>
                <a:cubicBezTo>
                  <a:pt x="10009" y="20297"/>
                  <a:pt x="6587" y="17300"/>
                  <a:pt x="4071" y="13051"/>
                </a:cubicBezTo>
                <a:cubicBezTo>
                  <a:pt x="1866" y="9328"/>
                  <a:pt x="455" y="4804"/>
                  <a:pt x="0" y="0"/>
                </a:cubicBezTo>
                <a:lnTo>
                  <a:pt x="15759" y="7124"/>
                </a:lnTo>
                <a:cubicBezTo>
                  <a:pt x="16726" y="7545"/>
                  <a:pt x="17742" y="7698"/>
                  <a:pt x="18751" y="7576"/>
                </a:cubicBezTo>
                <a:cubicBezTo>
                  <a:pt x="19743" y="7456"/>
                  <a:pt x="20710" y="7073"/>
                  <a:pt x="21600" y="6445"/>
                </a:cubicBezTo>
                <a:close/>
              </a:path>
            </a:pathLst>
          </a:custGeom>
          <a:solidFill>
            <a:schemeClr val="accent4"/>
          </a:solidFill>
          <a:ln w="12700" cap="flat">
            <a:noFill/>
            <a:miter lim="400000"/>
          </a:ln>
          <a:effectLst/>
        </p:spPr>
        <p:txBody>
          <a:bodyPr lIns="19045" tIns="19045" rIns="19045" bIns="19045" anchor="ctr"/>
          <a:lstStyle/>
          <a:p>
            <a:pPr>
              <a:defRPr sz="3200">
                <a:solidFill>
                  <a:srgbClr val="FFFFFF"/>
                </a:solidFill>
              </a:defRPr>
            </a:pPr>
            <a:endParaRPr sz="1600" kern="0" dirty="0">
              <a:solidFill>
                <a:srgbClr val="FFFFFF"/>
              </a:solidFill>
              <a:latin typeface="Lato Light" panose="020F0502020204030203" pitchFamily="34" charset="0"/>
              <a:ea typeface="Lato Light" panose="020F0502020204030203" pitchFamily="34" charset="0"/>
              <a:cs typeface="Lato Light" panose="020F0502020204030203" pitchFamily="34" charset="0"/>
              <a:sym typeface="Arial"/>
            </a:endParaRPr>
          </a:p>
        </p:txBody>
      </p:sp>
      <p:sp>
        <p:nvSpPr>
          <p:cNvPr id="6" name="Фигура">
            <a:extLst>
              <a:ext uri="{FF2B5EF4-FFF2-40B4-BE49-F238E27FC236}">
                <a16:creationId xmlns:a16="http://schemas.microsoft.com/office/drawing/2014/main" id="{0CA247C6-B109-9D4F-93AF-F289AEE8E8AD}"/>
              </a:ext>
            </a:extLst>
          </p:cNvPr>
          <p:cNvSpPr/>
          <p:nvPr/>
        </p:nvSpPr>
        <p:spPr bwMode="auto">
          <a:xfrm>
            <a:off x="5679258" y="3747962"/>
            <a:ext cx="2381423" cy="2468713"/>
          </a:xfrm>
          <a:custGeom>
            <a:avLst/>
            <a:gdLst/>
            <a:ahLst/>
            <a:cxnLst>
              <a:cxn ang="0">
                <a:pos x="wd2" y="hd2"/>
              </a:cxn>
              <a:cxn ang="5400000">
                <a:pos x="wd2" y="hd2"/>
              </a:cxn>
              <a:cxn ang="10800000">
                <a:pos x="wd2" y="hd2"/>
              </a:cxn>
              <a:cxn ang="16200000">
                <a:pos x="wd2" y="hd2"/>
              </a:cxn>
            </a:cxnLst>
            <a:rect l="0" t="0" r="r" b="b"/>
            <a:pathLst>
              <a:path w="21600" h="21243" extrusionOk="0">
                <a:moveTo>
                  <a:pt x="12593" y="0"/>
                </a:moveTo>
                <a:lnTo>
                  <a:pt x="21600" y="11784"/>
                </a:lnTo>
                <a:cubicBezTo>
                  <a:pt x="19267" y="15419"/>
                  <a:pt x="15759" y="18239"/>
                  <a:pt x="11598" y="19826"/>
                </a:cubicBezTo>
                <a:cubicBezTo>
                  <a:pt x="7919" y="21229"/>
                  <a:pt x="3894" y="21600"/>
                  <a:pt x="0" y="20896"/>
                </a:cubicBezTo>
                <a:lnTo>
                  <a:pt x="10857" y="6567"/>
                </a:lnTo>
                <a:cubicBezTo>
                  <a:pt x="11599" y="5663"/>
                  <a:pt x="12137" y="4623"/>
                  <a:pt x="12439" y="3514"/>
                </a:cubicBezTo>
                <a:cubicBezTo>
                  <a:pt x="12751" y="2366"/>
                  <a:pt x="12804" y="1168"/>
                  <a:pt x="12593" y="0"/>
                </a:cubicBezTo>
                <a:close/>
              </a:path>
            </a:pathLst>
          </a:custGeom>
          <a:solidFill>
            <a:schemeClr val="accent3"/>
          </a:solidFill>
          <a:ln w="12700" cap="flat">
            <a:noFill/>
            <a:miter lim="400000"/>
          </a:ln>
          <a:effectLst/>
        </p:spPr>
        <p:txBody>
          <a:bodyPr lIns="19045" tIns="19045" rIns="19045" bIns="19045" anchor="ctr"/>
          <a:lstStyle/>
          <a:p>
            <a:pPr>
              <a:defRPr sz="3200">
                <a:solidFill>
                  <a:srgbClr val="FFFFFF"/>
                </a:solidFill>
              </a:defRPr>
            </a:pPr>
            <a:endParaRPr sz="1600" kern="0" dirty="0">
              <a:solidFill>
                <a:srgbClr val="FFFFFF"/>
              </a:solidFill>
              <a:latin typeface="Lato Light" panose="020F0502020204030203" pitchFamily="34" charset="0"/>
              <a:ea typeface="Lato Light" panose="020F0502020204030203" pitchFamily="34" charset="0"/>
              <a:cs typeface="Lato Light" panose="020F0502020204030203" pitchFamily="34" charset="0"/>
              <a:sym typeface="Arial"/>
            </a:endParaRPr>
          </a:p>
        </p:txBody>
      </p:sp>
      <p:sp>
        <p:nvSpPr>
          <p:cNvPr id="7" name="Фигура">
            <a:extLst>
              <a:ext uri="{FF2B5EF4-FFF2-40B4-BE49-F238E27FC236}">
                <a16:creationId xmlns:a16="http://schemas.microsoft.com/office/drawing/2014/main" id="{D140CE1D-9348-CE40-9375-9B90CCCC42C7}"/>
              </a:ext>
            </a:extLst>
          </p:cNvPr>
          <p:cNvSpPr>
            <a:spLocks/>
          </p:cNvSpPr>
          <p:nvPr/>
        </p:nvSpPr>
        <p:spPr bwMode="auto">
          <a:xfrm>
            <a:off x="6248794" y="2415885"/>
            <a:ext cx="2150995" cy="2603448"/>
          </a:xfrm>
          <a:custGeom>
            <a:avLst/>
            <a:gdLst>
              <a:gd name="T0" fmla="*/ 2151549 w 21337"/>
              <a:gd name="T1" fmla="*/ 2604088 h 21600"/>
              <a:gd name="T2" fmla="*/ 2151549 w 21337"/>
              <a:gd name="T3" fmla="*/ 2604088 h 21600"/>
              <a:gd name="T4" fmla="*/ 2151549 w 21337"/>
              <a:gd name="T5" fmla="*/ 2604088 h 21600"/>
              <a:gd name="T6" fmla="*/ 2151549 w 21337"/>
              <a:gd name="T7" fmla="*/ 260408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37" h="21600" extrusionOk="0">
                <a:moveTo>
                  <a:pt x="0" y="4387"/>
                </a:moveTo>
                <a:lnTo>
                  <a:pt x="15846" y="0"/>
                </a:lnTo>
                <a:cubicBezTo>
                  <a:pt x="19012" y="3104"/>
                  <a:pt x="20914" y="6970"/>
                  <a:pt x="21275" y="11038"/>
                </a:cubicBezTo>
                <a:cubicBezTo>
                  <a:pt x="21600" y="14704"/>
                  <a:pt x="20656" y="18371"/>
                  <a:pt x="18557" y="21600"/>
                </a:cubicBezTo>
                <a:lnTo>
                  <a:pt x="6371" y="7619"/>
                </a:lnTo>
                <a:cubicBezTo>
                  <a:pt x="5672" y="6816"/>
                  <a:pt x="4801" y="6128"/>
                  <a:pt x="3803" y="5590"/>
                </a:cubicBezTo>
                <a:cubicBezTo>
                  <a:pt x="2651" y="4968"/>
                  <a:pt x="1355" y="4558"/>
                  <a:pt x="0" y="4387"/>
                </a:cubicBezTo>
                <a:close/>
              </a:path>
            </a:pathLst>
          </a:custGeom>
          <a:solidFill>
            <a:schemeClr val="accent2"/>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19045" tIns="19045" rIns="19045" bIns="19045" anchor="ctr"/>
          <a:lstStyle/>
          <a:p>
            <a:endParaRPr lang="en-US" dirty="0">
              <a:latin typeface="Lato Light" panose="020F0502020204030203" pitchFamily="34" charset="0"/>
            </a:endParaRPr>
          </a:p>
        </p:txBody>
      </p:sp>
      <p:sp>
        <p:nvSpPr>
          <p:cNvPr id="16" name="TextBox 15">
            <a:extLst>
              <a:ext uri="{FF2B5EF4-FFF2-40B4-BE49-F238E27FC236}">
                <a16:creationId xmlns:a16="http://schemas.microsoft.com/office/drawing/2014/main" id="{713146FD-DEFE-5B40-97DC-C93B994DE4A6}"/>
              </a:ext>
            </a:extLst>
          </p:cNvPr>
          <p:cNvSpPr txBox="1"/>
          <p:nvPr/>
        </p:nvSpPr>
        <p:spPr>
          <a:xfrm>
            <a:off x="5840315" y="1962844"/>
            <a:ext cx="579006"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01</a:t>
            </a:r>
          </a:p>
        </p:txBody>
      </p:sp>
      <p:sp>
        <p:nvSpPr>
          <p:cNvPr id="17" name="TextBox 16">
            <a:extLst>
              <a:ext uri="{FF2B5EF4-FFF2-40B4-BE49-F238E27FC236}">
                <a16:creationId xmlns:a16="http://schemas.microsoft.com/office/drawing/2014/main" id="{18FAA475-E2B8-8D46-82DA-2D8D2DB65F57}"/>
              </a:ext>
            </a:extLst>
          </p:cNvPr>
          <p:cNvSpPr txBox="1"/>
          <p:nvPr/>
        </p:nvSpPr>
        <p:spPr>
          <a:xfrm>
            <a:off x="7399445" y="3257290"/>
            <a:ext cx="654346"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02</a:t>
            </a:r>
          </a:p>
        </p:txBody>
      </p:sp>
      <p:sp>
        <p:nvSpPr>
          <p:cNvPr id="18" name="TextBox 17">
            <a:extLst>
              <a:ext uri="{FF2B5EF4-FFF2-40B4-BE49-F238E27FC236}">
                <a16:creationId xmlns:a16="http://schemas.microsoft.com/office/drawing/2014/main" id="{6CD4CB9D-64BF-9643-A5C0-999EFA63F492}"/>
              </a:ext>
            </a:extLst>
          </p:cNvPr>
          <p:cNvSpPr txBox="1"/>
          <p:nvPr/>
        </p:nvSpPr>
        <p:spPr>
          <a:xfrm>
            <a:off x="6596986" y="5144241"/>
            <a:ext cx="667170"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03</a:t>
            </a:r>
          </a:p>
        </p:txBody>
      </p:sp>
      <p:sp>
        <p:nvSpPr>
          <p:cNvPr id="19" name="TextBox 18">
            <a:extLst>
              <a:ext uri="{FF2B5EF4-FFF2-40B4-BE49-F238E27FC236}">
                <a16:creationId xmlns:a16="http://schemas.microsoft.com/office/drawing/2014/main" id="{167EF39A-72FD-F948-801F-9F312818B44F}"/>
              </a:ext>
            </a:extLst>
          </p:cNvPr>
          <p:cNvSpPr txBox="1"/>
          <p:nvPr/>
        </p:nvSpPr>
        <p:spPr>
          <a:xfrm>
            <a:off x="4644379" y="4971757"/>
            <a:ext cx="694422"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04</a:t>
            </a:r>
          </a:p>
        </p:txBody>
      </p:sp>
      <p:sp>
        <p:nvSpPr>
          <p:cNvPr id="20" name="TextBox 19">
            <a:extLst>
              <a:ext uri="{FF2B5EF4-FFF2-40B4-BE49-F238E27FC236}">
                <a16:creationId xmlns:a16="http://schemas.microsoft.com/office/drawing/2014/main" id="{7D7B583D-B4A9-C54C-9818-F3B15979FED3}"/>
              </a:ext>
            </a:extLst>
          </p:cNvPr>
          <p:cNvSpPr txBox="1"/>
          <p:nvPr/>
        </p:nvSpPr>
        <p:spPr>
          <a:xfrm>
            <a:off x="4204446" y="3015054"/>
            <a:ext cx="684803" cy="553998"/>
          </a:xfrm>
          <a:prstGeom prst="rect">
            <a:avLst/>
          </a:prstGeom>
          <a:noFill/>
        </p:spPr>
        <p:txBody>
          <a:bodyPr wrap="none" rtlCol="0" anchor="ctr">
            <a:spAutoFit/>
          </a:bodyPr>
          <a:lstStyle/>
          <a:p>
            <a:pPr algn="ctr"/>
            <a:r>
              <a:rPr lang="en-US" sz="3000" b="1" dirty="0">
                <a:solidFill>
                  <a:schemeClr val="bg1"/>
                </a:solidFill>
                <a:latin typeface="Poppins" pitchFamily="2" charset="77"/>
                <a:cs typeface="Poppins" pitchFamily="2" charset="77"/>
              </a:rPr>
              <a:t>05</a:t>
            </a:r>
          </a:p>
        </p:txBody>
      </p:sp>
      <p:sp>
        <p:nvSpPr>
          <p:cNvPr id="23" name="Subtitle 2">
            <a:extLst>
              <a:ext uri="{FF2B5EF4-FFF2-40B4-BE49-F238E27FC236}">
                <a16:creationId xmlns:a16="http://schemas.microsoft.com/office/drawing/2014/main" id="{E224DE15-D33D-8A4C-8348-8B04D5B70F4E}"/>
              </a:ext>
            </a:extLst>
          </p:cNvPr>
          <p:cNvSpPr txBox="1">
            <a:spLocks/>
          </p:cNvSpPr>
          <p:nvPr/>
        </p:nvSpPr>
        <p:spPr>
          <a:xfrm>
            <a:off x="8053370" y="1221369"/>
            <a:ext cx="3995186" cy="157908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r>
              <a:rPr lang="en-GB" sz="1400" b="1" dirty="0">
                <a:latin typeface="Arial" panose="020B0604020202020204" pitchFamily="34" charset="0"/>
                <a:cs typeface="Arial" panose="020B0604020202020204" pitchFamily="34" charset="0"/>
              </a:rPr>
              <a:t>Discussions with the key stakeholders within a country/region helps to identify a common challenge/problem that needs a solution. E.g. Member state meetings with REC members, Technical meetings with UN Agencies such as ILO and IOM</a:t>
            </a:r>
          </a:p>
        </p:txBody>
      </p:sp>
      <p:sp>
        <p:nvSpPr>
          <p:cNvPr id="24" name="TextBox 23">
            <a:extLst>
              <a:ext uri="{FF2B5EF4-FFF2-40B4-BE49-F238E27FC236}">
                <a16:creationId xmlns:a16="http://schemas.microsoft.com/office/drawing/2014/main" id="{EFEB7F97-E035-5244-A072-4CCF81FD6355}"/>
              </a:ext>
            </a:extLst>
          </p:cNvPr>
          <p:cNvSpPr txBox="1"/>
          <p:nvPr/>
        </p:nvSpPr>
        <p:spPr>
          <a:xfrm>
            <a:off x="6419321" y="1203588"/>
            <a:ext cx="1266693" cy="338554"/>
          </a:xfrm>
          <a:prstGeom prst="rect">
            <a:avLst/>
          </a:prstGeom>
          <a:noFill/>
        </p:spPr>
        <p:txBody>
          <a:bodyPr wrap="none" rtlCol="0" anchor="t" anchorCtr="0">
            <a:spAutoFit/>
          </a:bodyPr>
          <a:lstStyle/>
          <a:p>
            <a:r>
              <a:rPr lang="en-US" sz="1600" b="1" dirty="0">
                <a:solidFill>
                  <a:schemeClr val="accent1"/>
                </a:solidFill>
                <a:latin typeface="Arial" panose="020B0604020202020204" pitchFamily="34" charset="0"/>
                <a:ea typeface="League Spartan" charset="0"/>
                <a:cs typeface="Arial" panose="020B0604020202020204" pitchFamily="34" charset="0"/>
              </a:rPr>
              <a:t>DIALOGUE</a:t>
            </a:r>
          </a:p>
        </p:txBody>
      </p:sp>
      <p:sp>
        <p:nvSpPr>
          <p:cNvPr id="25" name="Subtitle 2">
            <a:extLst>
              <a:ext uri="{FF2B5EF4-FFF2-40B4-BE49-F238E27FC236}">
                <a16:creationId xmlns:a16="http://schemas.microsoft.com/office/drawing/2014/main" id="{6407641D-FCE1-0F47-992B-6BE1A83E43A5}"/>
              </a:ext>
            </a:extLst>
          </p:cNvPr>
          <p:cNvSpPr txBox="1">
            <a:spLocks/>
          </p:cNvSpPr>
          <p:nvPr/>
        </p:nvSpPr>
        <p:spPr>
          <a:xfrm>
            <a:off x="8469160" y="3565027"/>
            <a:ext cx="3742965" cy="80349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r>
              <a:rPr lang="en-GB" sz="1400" b="1" dirty="0">
                <a:latin typeface="Arial" panose="020B0604020202020204" pitchFamily="34" charset="0"/>
                <a:cs typeface="Arial" panose="020B0604020202020204" pitchFamily="34" charset="0"/>
              </a:rPr>
              <a:t>Research is used to understand the nature of the problem through DATA and the human experiences behind the numbers</a:t>
            </a:r>
          </a:p>
        </p:txBody>
      </p:sp>
      <p:sp>
        <p:nvSpPr>
          <p:cNvPr id="26" name="TextBox 25">
            <a:extLst>
              <a:ext uri="{FF2B5EF4-FFF2-40B4-BE49-F238E27FC236}">
                <a16:creationId xmlns:a16="http://schemas.microsoft.com/office/drawing/2014/main" id="{54D6BA26-24E7-8641-9460-6FDD300A672C}"/>
              </a:ext>
            </a:extLst>
          </p:cNvPr>
          <p:cNvSpPr txBox="1"/>
          <p:nvPr/>
        </p:nvSpPr>
        <p:spPr>
          <a:xfrm>
            <a:off x="8469160" y="3226473"/>
            <a:ext cx="1257075" cy="338554"/>
          </a:xfrm>
          <a:prstGeom prst="rect">
            <a:avLst/>
          </a:prstGeom>
          <a:noFill/>
        </p:spPr>
        <p:txBody>
          <a:bodyPr wrap="none" rtlCol="0" anchor="t" anchorCtr="0">
            <a:spAutoFit/>
          </a:bodyPr>
          <a:lstStyle/>
          <a:p>
            <a:r>
              <a:rPr lang="en-US" sz="1600" b="1" dirty="0">
                <a:solidFill>
                  <a:schemeClr val="accent2"/>
                </a:solidFill>
                <a:latin typeface="Poppins" pitchFamily="2" charset="77"/>
                <a:ea typeface="League Spartan" charset="0"/>
                <a:cs typeface="Poppins" pitchFamily="2" charset="77"/>
              </a:rPr>
              <a:t>RESEARCH</a:t>
            </a:r>
          </a:p>
        </p:txBody>
      </p:sp>
      <p:sp>
        <p:nvSpPr>
          <p:cNvPr id="27" name="Subtitle 2">
            <a:extLst>
              <a:ext uri="{FF2B5EF4-FFF2-40B4-BE49-F238E27FC236}">
                <a16:creationId xmlns:a16="http://schemas.microsoft.com/office/drawing/2014/main" id="{84D6268B-3EC5-744B-9A6B-5338EDEB5CD6}"/>
              </a:ext>
            </a:extLst>
          </p:cNvPr>
          <p:cNvSpPr txBox="1">
            <a:spLocks/>
          </p:cNvSpPr>
          <p:nvPr/>
        </p:nvSpPr>
        <p:spPr>
          <a:xfrm>
            <a:off x="8053370" y="4953258"/>
            <a:ext cx="4138630" cy="106202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r>
              <a:rPr lang="en-GB" sz="1400" b="1" dirty="0">
                <a:latin typeface="Arial" panose="020B0604020202020204" pitchFamily="34" charset="0"/>
                <a:cs typeface="Arial" panose="020B0604020202020204" pitchFamily="34" charset="0"/>
              </a:rPr>
              <a:t>Assessment are used to identify a problem in a country/location by assessing the WHO, WHAT, WHERE, HOW and WHEN questions. They help to shape the design of a programme</a:t>
            </a:r>
          </a:p>
        </p:txBody>
      </p:sp>
      <p:sp>
        <p:nvSpPr>
          <p:cNvPr id="28" name="TextBox 27">
            <a:extLst>
              <a:ext uri="{FF2B5EF4-FFF2-40B4-BE49-F238E27FC236}">
                <a16:creationId xmlns:a16="http://schemas.microsoft.com/office/drawing/2014/main" id="{2437C544-9A12-4E49-A008-43FF04C5E0A2}"/>
              </a:ext>
            </a:extLst>
          </p:cNvPr>
          <p:cNvSpPr txBox="1"/>
          <p:nvPr/>
        </p:nvSpPr>
        <p:spPr>
          <a:xfrm>
            <a:off x="8246775" y="4680779"/>
            <a:ext cx="1654620" cy="338554"/>
          </a:xfrm>
          <a:prstGeom prst="rect">
            <a:avLst/>
          </a:prstGeom>
          <a:noFill/>
        </p:spPr>
        <p:txBody>
          <a:bodyPr wrap="none" rtlCol="0" anchor="t" anchorCtr="0">
            <a:spAutoFit/>
          </a:bodyPr>
          <a:lstStyle/>
          <a:p>
            <a:r>
              <a:rPr lang="en-US" sz="1600" b="1" dirty="0">
                <a:solidFill>
                  <a:schemeClr val="accent3"/>
                </a:solidFill>
                <a:latin typeface="Poppins" pitchFamily="2" charset="77"/>
                <a:ea typeface="League Spartan" charset="0"/>
                <a:cs typeface="Poppins" pitchFamily="2" charset="77"/>
              </a:rPr>
              <a:t>ASSESSMENTS</a:t>
            </a:r>
          </a:p>
        </p:txBody>
      </p:sp>
      <p:sp>
        <p:nvSpPr>
          <p:cNvPr id="29" name="Subtitle 2">
            <a:extLst>
              <a:ext uri="{FF2B5EF4-FFF2-40B4-BE49-F238E27FC236}">
                <a16:creationId xmlns:a16="http://schemas.microsoft.com/office/drawing/2014/main" id="{50355ABE-5784-324D-AAFB-C99756D68AF6}"/>
              </a:ext>
            </a:extLst>
          </p:cNvPr>
          <p:cNvSpPr txBox="1">
            <a:spLocks/>
          </p:cNvSpPr>
          <p:nvPr/>
        </p:nvSpPr>
        <p:spPr>
          <a:xfrm>
            <a:off x="454198" y="1556697"/>
            <a:ext cx="4336238" cy="72564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750"/>
              </a:lnSpc>
            </a:pPr>
            <a:r>
              <a:rPr lang="en-GB" sz="1400" b="1" dirty="0">
                <a:latin typeface="Arial" panose="020B0604020202020204" pitchFamily="34" charset="0"/>
                <a:cs typeface="Arial" panose="020B0604020202020204" pitchFamily="34" charset="0"/>
              </a:rPr>
              <a:t>Expanding the programme to cover a wider region and target group and depends on the impact of the programme – did it achieve its objective(s)?</a:t>
            </a:r>
            <a:endParaRPr lang="en-US" sz="1400" b="1" dirty="0">
              <a:solidFill>
                <a:schemeClr val="tx1"/>
              </a:solidFill>
              <a:latin typeface="Arial" panose="020B0604020202020204" pitchFamily="34" charset="0"/>
              <a:ea typeface="Lato Light" panose="020F0502020204030203" pitchFamily="34" charset="0"/>
              <a:cs typeface="Arial" panose="020B0604020202020204" pitchFamily="34" charset="0"/>
            </a:endParaRPr>
          </a:p>
        </p:txBody>
      </p:sp>
      <p:sp>
        <p:nvSpPr>
          <p:cNvPr id="30" name="TextBox 29">
            <a:extLst>
              <a:ext uri="{FF2B5EF4-FFF2-40B4-BE49-F238E27FC236}">
                <a16:creationId xmlns:a16="http://schemas.microsoft.com/office/drawing/2014/main" id="{A182FDBF-A82F-A84D-83E1-FB7D75EA3965}"/>
              </a:ext>
            </a:extLst>
          </p:cNvPr>
          <p:cNvSpPr txBox="1"/>
          <p:nvPr/>
        </p:nvSpPr>
        <p:spPr>
          <a:xfrm>
            <a:off x="3425776" y="1245532"/>
            <a:ext cx="1218603" cy="338554"/>
          </a:xfrm>
          <a:prstGeom prst="rect">
            <a:avLst/>
          </a:prstGeom>
          <a:noFill/>
        </p:spPr>
        <p:txBody>
          <a:bodyPr wrap="none" rtlCol="0" anchor="t" anchorCtr="0">
            <a:spAutoFit/>
          </a:bodyPr>
          <a:lstStyle/>
          <a:p>
            <a:pPr algn="r"/>
            <a:r>
              <a:rPr lang="en-US" sz="1600" b="1" dirty="0">
                <a:solidFill>
                  <a:schemeClr val="accent5"/>
                </a:solidFill>
                <a:latin typeface="Arial" panose="020B0604020202020204" pitchFamily="34" charset="0"/>
                <a:ea typeface="League Spartan" charset="0"/>
                <a:cs typeface="Arial" panose="020B0604020202020204" pitchFamily="34" charset="0"/>
              </a:rPr>
              <a:t>SCALE UP</a:t>
            </a:r>
          </a:p>
        </p:txBody>
      </p:sp>
      <p:sp>
        <p:nvSpPr>
          <p:cNvPr id="31" name="Subtitle 2">
            <a:extLst>
              <a:ext uri="{FF2B5EF4-FFF2-40B4-BE49-F238E27FC236}">
                <a16:creationId xmlns:a16="http://schemas.microsoft.com/office/drawing/2014/main" id="{CEA03DD0-2DD3-0A45-BE02-5236B5C39CBB}"/>
              </a:ext>
            </a:extLst>
          </p:cNvPr>
          <p:cNvSpPr txBox="1">
            <a:spLocks/>
          </p:cNvSpPr>
          <p:nvPr/>
        </p:nvSpPr>
        <p:spPr>
          <a:xfrm>
            <a:off x="454198" y="4593281"/>
            <a:ext cx="3478662" cy="105650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r>
              <a:rPr lang="en-GB" sz="1400" b="1" dirty="0">
                <a:latin typeface="Arial" panose="020B0604020202020204" pitchFamily="34" charset="0"/>
                <a:cs typeface="Arial" panose="020B0604020202020204" pitchFamily="34" charset="0"/>
              </a:rPr>
              <a:t>Evaluations tell us how well the programme is doing throughout the cycle identifying successes and challenges that need to be addressed</a:t>
            </a:r>
          </a:p>
        </p:txBody>
      </p:sp>
      <p:sp>
        <p:nvSpPr>
          <p:cNvPr id="32" name="TextBox 31">
            <a:extLst>
              <a:ext uri="{FF2B5EF4-FFF2-40B4-BE49-F238E27FC236}">
                <a16:creationId xmlns:a16="http://schemas.microsoft.com/office/drawing/2014/main" id="{03EEA286-BAA8-B745-B2BC-B15C3EE63F6D}"/>
              </a:ext>
            </a:extLst>
          </p:cNvPr>
          <p:cNvSpPr txBox="1"/>
          <p:nvPr/>
        </p:nvSpPr>
        <p:spPr>
          <a:xfrm>
            <a:off x="1408819" y="4270173"/>
            <a:ext cx="1612942" cy="338554"/>
          </a:xfrm>
          <a:prstGeom prst="rect">
            <a:avLst/>
          </a:prstGeom>
          <a:noFill/>
        </p:spPr>
        <p:txBody>
          <a:bodyPr wrap="none" rtlCol="0" anchor="t" anchorCtr="0">
            <a:spAutoFit/>
          </a:bodyPr>
          <a:lstStyle/>
          <a:p>
            <a:pPr algn="r"/>
            <a:r>
              <a:rPr lang="en-US" sz="1600" b="1" dirty="0">
                <a:solidFill>
                  <a:schemeClr val="accent4"/>
                </a:solidFill>
                <a:latin typeface="Poppins" pitchFamily="2" charset="77"/>
                <a:ea typeface="League Spartan" charset="0"/>
                <a:cs typeface="Poppins" pitchFamily="2" charset="77"/>
              </a:rPr>
              <a:t>EVALUATIONS</a:t>
            </a:r>
          </a:p>
        </p:txBody>
      </p:sp>
    </p:spTree>
    <p:extLst>
      <p:ext uri="{BB962C8B-B14F-4D97-AF65-F5344CB8AC3E}">
        <p14:creationId xmlns:p14="http://schemas.microsoft.com/office/powerpoint/2010/main" val="3994735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CAE2C0-A141-0E4C-8D87-93F7ECBE69E0}"/>
              </a:ext>
            </a:extLst>
          </p:cNvPr>
          <p:cNvSpPr>
            <a:spLocks noGrp="1"/>
          </p:cNvSpPr>
          <p:nvPr>
            <p:ph type="title"/>
          </p:nvPr>
        </p:nvSpPr>
        <p:spPr>
          <a:xfrm>
            <a:off x="838200" y="894027"/>
            <a:ext cx="3494362" cy="4782873"/>
          </a:xfrm>
        </p:spPr>
        <p:txBody>
          <a:bodyPr>
            <a:normAutofit/>
          </a:bodyPr>
          <a:lstStyle/>
          <a:p>
            <a:pPr algn="ctr"/>
            <a:br>
              <a:rPr lang="en-GB" dirty="0"/>
            </a:br>
            <a:br>
              <a:rPr lang="en-GB" dirty="0"/>
            </a:br>
            <a:br>
              <a:rPr lang="en-GB" dirty="0"/>
            </a:br>
            <a:r>
              <a:rPr lang="en-GB" dirty="0"/>
              <a:t>Interactive Session</a:t>
            </a: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030EA25-E598-3C47-9899-B09AB2D1540E}"/>
              </a:ext>
            </a:extLst>
          </p:cNvPr>
          <p:cNvSpPr>
            <a:spLocks noGrp="1"/>
          </p:cNvSpPr>
          <p:nvPr>
            <p:ph idx="1"/>
          </p:nvPr>
        </p:nvSpPr>
        <p:spPr>
          <a:xfrm>
            <a:off x="4976032" y="894027"/>
            <a:ext cx="6377768" cy="4782873"/>
          </a:xfrm>
        </p:spPr>
        <p:txBody>
          <a:bodyPr anchor="ctr">
            <a:normAutofit/>
          </a:bodyPr>
          <a:lstStyle/>
          <a:p>
            <a:pPr marL="0" indent="0">
              <a:buNone/>
            </a:pPr>
            <a:r>
              <a:rPr lang="en-GB" b="1" dirty="0"/>
              <a:t>Name or Describe any of the following you know of or have been involved in:</a:t>
            </a:r>
          </a:p>
          <a:p>
            <a:r>
              <a:rPr lang="en-GB" b="1" dirty="0"/>
              <a:t>DIALOGUES</a:t>
            </a:r>
            <a:r>
              <a:rPr lang="en-GB" dirty="0"/>
              <a:t> on Labour Migration</a:t>
            </a:r>
          </a:p>
          <a:p>
            <a:pPr marL="0" indent="0">
              <a:buNone/>
            </a:pPr>
            <a:endParaRPr lang="en-GB" dirty="0"/>
          </a:p>
          <a:p>
            <a:r>
              <a:rPr lang="en-GB" b="1" dirty="0"/>
              <a:t>RESEARCH</a:t>
            </a:r>
            <a:r>
              <a:rPr lang="en-GB" dirty="0"/>
              <a:t> on Labour Migration (Continental, regional or National)</a:t>
            </a:r>
          </a:p>
          <a:p>
            <a:endParaRPr lang="en-GB" dirty="0"/>
          </a:p>
          <a:p>
            <a:r>
              <a:rPr lang="en-GB" b="1" dirty="0"/>
              <a:t>ASSESSMENT</a:t>
            </a:r>
            <a:r>
              <a:rPr lang="en-GB" dirty="0"/>
              <a:t> on Labour Migration</a:t>
            </a:r>
          </a:p>
          <a:p>
            <a:endParaRPr lang="en-GB" dirty="0"/>
          </a:p>
          <a:p>
            <a:r>
              <a:rPr lang="en-GB" b="1" dirty="0"/>
              <a:t>PROGRAMMES SCALED UP </a:t>
            </a:r>
            <a:r>
              <a:rPr lang="en-GB" dirty="0"/>
              <a:t>on Labour Migration</a:t>
            </a:r>
          </a:p>
        </p:txBody>
      </p:sp>
      <p:sp>
        <p:nvSpPr>
          <p:cNvPr id="4" name="Slide Number Placeholder 3">
            <a:extLst>
              <a:ext uri="{FF2B5EF4-FFF2-40B4-BE49-F238E27FC236}">
                <a16:creationId xmlns:a16="http://schemas.microsoft.com/office/drawing/2014/main" id="{397123EF-2DE3-9740-A7E4-5C6D6F5AF980}"/>
              </a:ext>
            </a:extLst>
          </p:cNvPr>
          <p:cNvSpPr>
            <a:spLocks noGrp="1"/>
          </p:cNvSpPr>
          <p:nvPr>
            <p:ph type="sldNum" sz="quarter" idx="12"/>
          </p:nvPr>
        </p:nvSpPr>
        <p:spPr>
          <a:xfrm>
            <a:off x="10571516" y="6355080"/>
            <a:ext cx="782283" cy="365125"/>
          </a:xfrm>
        </p:spPr>
        <p:txBody>
          <a:bodyPr>
            <a:normAutofit/>
          </a:bodyPr>
          <a:lstStyle/>
          <a:p>
            <a:pPr>
              <a:spcAft>
                <a:spcPts val="600"/>
              </a:spcAft>
            </a:pPr>
            <a:fld id="{A85EF1E5-F080-0048-9372-CF230FDE727D}" type="slidenum">
              <a:rPr lang="es-ES" sz="1050">
                <a:solidFill>
                  <a:schemeClr val="bg1">
                    <a:alpha val="80000"/>
                  </a:schemeClr>
                </a:solidFill>
              </a:rPr>
              <a:pPr>
                <a:spcAft>
                  <a:spcPts val="600"/>
                </a:spcAft>
              </a:pPr>
              <a:t>25</a:t>
            </a:fld>
            <a:endParaRPr lang="es-ES" sz="1050">
              <a:solidFill>
                <a:schemeClr val="bg1">
                  <a:alpha val="80000"/>
                </a:schemeClr>
              </a:solidFill>
            </a:endParaRPr>
          </a:p>
        </p:txBody>
      </p:sp>
    </p:spTree>
    <p:extLst>
      <p:ext uri="{BB962C8B-B14F-4D97-AF65-F5344CB8AC3E}">
        <p14:creationId xmlns:p14="http://schemas.microsoft.com/office/powerpoint/2010/main" val="1567695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1F948-31FC-B441-9E56-B243C66F551B}"/>
              </a:ext>
            </a:extLst>
          </p:cNvPr>
          <p:cNvSpPr>
            <a:spLocks noGrp="1"/>
          </p:cNvSpPr>
          <p:nvPr>
            <p:ph type="title"/>
          </p:nvPr>
        </p:nvSpPr>
        <p:spPr>
          <a:xfrm>
            <a:off x="402198" y="162528"/>
            <a:ext cx="11387604" cy="869347"/>
          </a:xfrm>
        </p:spPr>
        <p:txBody>
          <a:bodyPr>
            <a:noAutofit/>
          </a:bodyPr>
          <a:lstStyle/>
          <a:p>
            <a:r>
              <a:rPr lang="en-GB" sz="3200" dirty="0"/>
              <a:t>Dialogue: Pan-African Forum on Migration (PAFOM)</a:t>
            </a:r>
          </a:p>
        </p:txBody>
      </p:sp>
      <p:sp>
        <p:nvSpPr>
          <p:cNvPr id="3" name="Content Placeholder 2">
            <a:extLst>
              <a:ext uri="{FF2B5EF4-FFF2-40B4-BE49-F238E27FC236}">
                <a16:creationId xmlns:a16="http://schemas.microsoft.com/office/drawing/2014/main" id="{6D356BF5-5ADB-014E-BEE2-E6E6E3DFD1F3}"/>
              </a:ext>
            </a:extLst>
          </p:cNvPr>
          <p:cNvSpPr>
            <a:spLocks noGrp="1"/>
          </p:cNvSpPr>
          <p:nvPr>
            <p:ph idx="1"/>
          </p:nvPr>
        </p:nvSpPr>
        <p:spPr>
          <a:xfrm>
            <a:off x="0" y="822928"/>
            <a:ext cx="12192000" cy="6035072"/>
          </a:xfrm>
        </p:spPr>
        <p:txBody>
          <a:bodyPr>
            <a:normAutofit/>
          </a:bodyPr>
          <a:lstStyle/>
          <a:p>
            <a:r>
              <a:rPr lang="en-GB" sz="2800" dirty="0"/>
              <a:t>Interregional forum for the African Union Commission and its Member States bringing together all stakeholders addressing a wide range of migration-related issues</a:t>
            </a:r>
          </a:p>
          <a:p>
            <a:r>
              <a:rPr lang="en-GB" sz="2800" dirty="0"/>
              <a:t>Thematic areas covered:</a:t>
            </a:r>
          </a:p>
          <a:p>
            <a:pPr lvl="1"/>
            <a:r>
              <a:rPr lang="en-GB" sz="2400" dirty="0"/>
              <a:t>Migration Governance + Regional Integration + facilitation of free movement of persons + facilitated trade + integrated border management + visa regimes + combatting irregular migration</a:t>
            </a:r>
          </a:p>
          <a:p>
            <a:r>
              <a:rPr lang="en-GB" sz="2800" dirty="0"/>
              <a:t>The platform allows for best practices to be shared from the regional consultative processes (RCPs) in Africa and at the national level</a:t>
            </a:r>
          </a:p>
          <a:p>
            <a:pPr lvl="1"/>
            <a:r>
              <a:rPr lang="en-GB" sz="2400" dirty="0"/>
              <a:t>Kigali Roundtable 2015 </a:t>
            </a:r>
            <a:r>
              <a:rPr lang="en-GB" sz="2400" b="1" dirty="0"/>
              <a:t>Intra-Regional Migration and Labour Mobility within Africa</a:t>
            </a:r>
            <a:endParaRPr lang="en-GB" sz="2400" dirty="0"/>
          </a:p>
          <a:p>
            <a:pPr lvl="1"/>
            <a:r>
              <a:rPr lang="en-GB" sz="2400" dirty="0"/>
              <a:t>Inception phase of the </a:t>
            </a:r>
            <a:r>
              <a:rPr lang="en-GB" sz="2400" b="1" dirty="0"/>
              <a:t>Regional Joint Labour Migration Programme </a:t>
            </a:r>
            <a:r>
              <a:rPr lang="en-GB" sz="2400" dirty="0"/>
              <a:t>(JLMP)</a:t>
            </a:r>
          </a:p>
          <a:p>
            <a:pPr lvl="1"/>
            <a:r>
              <a:rPr lang="en-GB" sz="2400" dirty="0"/>
              <a:t>Djibouti PAFOM (2018) focused on </a:t>
            </a:r>
            <a:r>
              <a:rPr lang="en-GB" sz="2400" b="1" dirty="0"/>
              <a:t>Free movement of Persons </a:t>
            </a:r>
            <a:r>
              <a:rPr lang="en-GB" sz="2400" dirty="0"/>
              <a:t>across Africa</a:t>
            </a:r>
          </a:p>
        </p:txBody>
      </p:sp>
      <p:sp>
        <p:nvSpPr>
          <p:cNvPr id="4" name="Slide Number Placeholder 3">
            <a:extLst>
              <a:ext uri="{FF2B5EF4-FFF2-40B4-BE49-F238E27FC236}">
                <a16:creationId xmlns:a16="http://schemas.microsoft.com/office/drawing/2014/main" id="{E8ECAEF0-3BAD-3A4D-B8A7-DF67B979B653}"/>
              </a:ext>
            </a:extLst>
          </p:cNvPr>
          <p:cNvSpPr>
            <a:spLocks noGrp="1"/>
          </p:cNvSpPr>
          <p:nvPr>
            <p:ph type="sldNum" sz="quarter" idx="12"/>
          </p:nvPr>
        </p:nvSpPr>
        <p:spPr/>
        <p:txBody>
          <a:bodyPr/>
          <a:lstStyle/>
          <a:p>
            <a:fld id="{A85EF1E5-F080-0048-9372-CF230FDE727D}" type="slidenum">
              <a:rPr lang="es-ES" smtClean="0"/>
              <a:t>26</a:t>
            </a:fld>
            <a:endParaRPr lang="es-ES"/>
          </a:p>
        </p:txBody>
      </p:sp>
    </p:spTree>
    <p:extLst>
      <p:ext uri="{BB962C8B-B14F-4D97-AF65-F5344CB8AC3E}">
        <p14:creationId xmlns:p14="http://schemas.microsoft.com/office/powerpoint/2010/main" val="1802283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1F948-31FC-B441-9E56-B243C66F551B}"/>
              </a:ext>
            </a:extLst>
          </p:cNvPr>
          <p:cNvSpPr>
            <a:spLocks noGrp="1"/>
          </p:cNvSpPr>
          <p:nvPr>
            <p:ph type="title"/>
          </p:nvPr>
        </p:nvSpPr>
        <p:spPr>
          <a:xfrm>
            <a:off x="345848" y="416528"/>
            <a:ext cx="11443954" cy="1158272"/>
          </a:xfrm>
        </p:spPr>
        <p:txBody>
          <a:bodyPr>
            <a:normAutofit/>
          </a:bodyPr>
          <a:lstStyle/>
          <a:p>
            <a:r>
              <a:rPr lang="en-GB" sz="3600" dirty="0"/>
              <a:t>Programming: Joint Labour Migration Programme</a:t>
            </a:r>
          </a:p>
        </p:txBody>
      </p:sp>
      <p:sp>
        <p:nvSpPr>
          <p:cNvPr id="3" name="Content Placeholder 2">
            <a:extLst>
              <a:ext uri="{FF2B5EF4-FFF2-40B4-BE49-F238E27FC236}">
                <a16:creationId xmlns:a16="http://schemas.microsoft.com/office/drawing/2014/main" id="{6D356BF5-5ADB-014E-BEE2-E6E6E3DFD1F3}"/>
              </a:ext>
            </a:extLst>
          </p:cNvPr>
          <p:cNvSpPr>
            <a:spLocks noGrp="1"/>
          </p:cNvSpPr>
          <p:nvPr>
            <p:ph idx="1"/>
          </p:nvPr>
        </p:nvSpPr>
        <p:spPr>
          <a:xfrm>
            <a:off x="0" y="995664"/>
            <a:ext cx="9760688" cy="5862336"/>
          </a:xfrm>
        </p:spPr>
        <p:txBody>
          <a:bodyPr>
            <a:normAutofit/>
          </a:bodyPr>
          <a:lstStyle/>
          <a:p>
            <a:r>
              <a:rPr lang="en-GB" dirty="0"/>
              <a:t>Joint Programme on Labour Migration Governance for Development and Integration in Africa launched in 2018</a:t>
            </a:r>
          </a:p>
          <a:p>
            <a:r>
              <a:rPr lang="en-GB" dirty="0"/>
              <a:t>JLMP is an interagency partnership between AUC + ILO +IOM +UNODC +UNECA</a:t>
            </a:r>
          </a:p>
          <a:p>
            <a:r>
              <a:rPr lang="en-GB" dirty="0"/>
              <a:t>Strengthen labour migration governance to ensure safe, orderly and regular migration</a:t>
            </a:r>
          </a:p>
          <a:p>
            <a:r>
              <a:rPr lang="en-GB" dirty="0"/>
              <a:t>National and Regional Governance Structures</a:t>
            </a:r>
          </a:p>
          <a:p>
            <a:r>
              <a:rPr lang="en-GB" dirty="0"/>
              <a:t>Realise the development and implementation of the national instruments guided by the regional instruments </a:t>
            </a:r>
          </a:p>
          <a:p>
            <a:r>
              <a:rPr lang="en-GB" dirty="0"/>
              <a:t>Member States identify their areas of focus and interest based on:</a:t>
            </a:r>
          </a:p>
          <a:p>
            <a:pPr lvl="1"/>
            <a:r>
              <a:rPr lang="en-GB" dirty="0"/>
              <a:t>Migration Profiles</a:t>
            </a:r>
          </a:p>
          <a:p>
            <a:pPr lvl="1"/>
            <a:r>
              <a:rPr lang="en-GB" dirty="0"/>
              <a:t>Capacity and Resources Needs</a:t>
            </a:r>
          </a:p>
          <a:p>
            <a:pPr lvl="1"/>
            <a:r>
              <a:rPr lang="en-GB" dirty="0"/>
              <a:t>Governance Structure</a:t>
            </a:r>
          </a:p>
        </p:txBody>
      </p:sp>
      <p:sp>
        <p:nvSpPr>
          <p:cNvPr id="4" name="Slide Number Placeholder 3">
            <a:extLst>
              <a:ext uri="{FF2B5EF4-FFF2-40B4-BE49-F238E27FC236}">
                <a16:creationId xmlns:a16="http://schemas.microsoft.com/office/drawing/2014/main" id="{E8ECAEF0-3BAD-3A4D-B8A7-DF67B979B653}"/>
              </a:ext>
            </a:extLst>
          </p:cNvPr>
          <p:cNvSpPr>
            <a:spLocks noGrp="1"/>
          </p:cNvSpPr>
          <p:nvPr>
            <p:ph type="sldNum" sz="quarter" idx="12"/>
          </p:nvPr>
        </p:nvSpPr>
        <p:spPr/>
        <p:txBody>
          <a:bodyPr/>
          <a:lstStyle/>
          <a:p>
            <a:fld id="{A85EF1E5-F080-0048-9372-CF230FDE727D}" type="slidenum">
              <a:rPr lang="es-ES" smtClean="0"/>
              <a:t>27</a:t>
            </a:fld>
            <a:endParaRPr lang="es-ES"/>
          </a:p>
        </p:txBody>
      </p:sp>
      <p:pic>
        <p:nvPicPr>
          <p:cNvPr id="6" name="Picture 5" descr="A picture containing text, vector graphics&#10;&#10;Description automatically generated">
            <a:extLst>
              <a:ext uri="{FF2B5EF4-FFF2-40B4-BE49-F238E27FC236}">
                <a16:creationId xmlns:a16="http://schemas.microsoft.com/office/drawing/2014/main" id="{6CCD1EB0-323C-5141-901E-78D9E50C9181}"/>
              </a:ext>
            </a:extLst>
          </p:cNvPr>
          <p:cNvPicPr>
            <a:picLocks noChangeAspect="1"/>
          </p:cNvPicPr>
          <p:nvPr/>
        </p:nvPicPr>
        <p:blipFill>
          <a:blip r:embed="rId2"/>
          <a:stretch>
            <a:fillRect/>
          </a:stretch>
        </p:blipFill>
        <p:spPr>
          <a:xfrm>
            <a:off x="9144000" y="1625599"/>
            <a:ext cx="7340600" cy="2590800"/>
          </a:xfrm>
          <a:prstGeom prst="rect">
            <a:avLst/>
          </a:prstGeom>
        </p:spPr>
      </p:pic>
    </p:spTree>
    <p:extLst>
      <p:ext uri="{BB962C8B-B14F-4D97-AF65-F5344CB8AC3E}">
        <p14:creationId xmlns:p14="http://schemas.microsoft.com/office/powerpoint/2010/main" val="3097448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1F948-31FC-B441-9E56-B243C66F551B}"/>
              </a:ext>
            </a:extLst>
          </p:cNvPr>
          <p:cNvSpPr>
            <a:spLocks noGrp="1"/>
          </p:cNvSpPr>
          <p:nvPr>
            <p:ph type="title"/>
          </p:nvPr>
        </p:nvSpPr>
        <p:spPr>
          <a:xfrm>
            <a:off x="177800" y="484045"/>
            <a:ext cx="12014200" cy="838265"/>
          </a:xfrm>
        </p:spPr>
        <p:txBody>
          <a:bodyPr/>
          <a:lstStyle/>
          <a:p>
            <a:r>
              <a:rPr lang="en-GB" dirty="0"/>
              <a:t>Regional Ministerial Forum on Migration </a:t>
            </a:r>
          </a:p>
        </p:txBody>
      </p:sp>
      <p:sp>
        <p:nvSpPr>
          <p:cNvPr id="3" name="Content Placeholder 2">
            <a:extLst>
              <a:ext uri="{FF2B5EF4-FFF2-40B4-BE49-F238E27FC236}">
                <a16:creationId xmlns:a16="http://schemas.microsoft.com/office/drawing/2014/main" id="{6D356BF5-5ADB-014E-BEE2-E6E6E3DFD1F3}"/>
              </a:ext>
            </a:extLst>
          </p:cNvPr>
          <p:cNvSpPr>
            <a:spLocks noGrp="1"/>
          </p:cNvSpPr>
          <p:nvPr>
            <p:ph idx="1"/>
          </p:nvPr>
        </p:nvSpPr>
        <p:spPr>
          <a:xfrm>
            <a:off x="177800" y="1247806"/>
            <a:ext cx="11836400" cy="5408175"/>
          </a:xfrm>
        </p:spPr>
        <p:txBody>
          <a:bodyPr>
            <a:normAutofit/>
          </a:bodyPr>
          <a:lstStyle/>
          <a:p>
            <a:r>
              <a:rPr lang="en-GB" sz="2800" dirty="0"/>
              <a:t>Regional Ministerial Forum on Migration (RMFM) established in 2020</a:t>
            </a:r>
          </a:p>
          <a:p>
            <a:r>
              <a:rPr lang="en-GB" sz="2800" dirty="0"/>
              <a:t>Brings together 11 Member States in the IGAD and EAC region to harness labour migration within the wider region and ensure the rights of migrant workers are respected. </a:t>
            </a:r>
          </a:p>
          <a:p>
            <a:r>
              <a:rPr lang="en-GB" sz="2800" dirty="0"/>
              <a:t>Thematic areas of discussion include:</a:t>
            </a:r>
          </a:p>
          <a:p>
            <a:pPr lvl="1"/>
            <a:r>
              <a:rPr lang="en-GB" sz="2400" dirty="0"/>
              <a:t>Bilateral Labour Migration Agreements</a:t>
            </a:r>
          </a:p>
          <a:p>
            <a:pPr lvl="2"/>
            <a:r>
              <a:rPr lang="en-GB" sz="2200" dirty="0"/>
              <a:t>Uganda hosted Regional workshop on Bilateral Labour Migration Agreements (BLMAs) on 16 May 2022 with representatives from Ministries of Labour from Ethiopia, Kenya, Uganda, Rwanda, Somalia, South Sudan and Uganda</a:t>
            </a:r>
          </a:p>
          <a:p>
            <a:pPr lvl="1"/>
            <a:r>
              <a:rPr lang="en-GB" sz="2400" dirty="0"/>
              <a:t>Focus was to include migrant workers and their families in healthcare in</a:t>
            </a:r>
          </a:p>
          <a:p>
            <a:pPr lvl="1"/>
            <a:r>
              <a:rPr lang="en-GB" sz="2400" dirty="0"/>
              <a:t>Migrant worker rights </a:t>
            </a:r>
          </a:p>
          <a:p>
            <a:pPr lvl="1"/>
            <a:r>
              <a:rPr lang="en-GB" sz="2400" dirty="0"/>
              <a:t>Gender mainstreaming into policy and practice </a:t>
            </a:r>
          </a:p>
          <a:p>
            <a:pPr lvl="1"/>
            <a:r>
              <a:rPr lang="en-GB" sz="2400" dirty="0"/>
              <a:t>Labour Market Information Systems</a:t>
            </a:r>
          </a:p>
        </p:txBody>
      </p:sp>
      <p:sp>
        <p:nvSpPr>
          <p:cNvPr id="4" name="Slide Number Placeholder 3">
            <a:extLst>
              <a:ext uri="{FF2B5EF4-FFF2-40B4-BE49-F238E27FC236}">
                <a16:creationId xmlns:a16="http://schemas.microsoft.com/office/drawing/2014/main" id="{E8ECAEF0-3BAD-3A4D-B8A7-DF67B979B653}"/>
              </a:ext>
            </a:extLst>
          </p:cNvPr>
          <p:cNvSpPr>
            <a:spLocks noGrp="1"/>
          </p:cNvSpPr>
          <p:nvPr>
            <p:ph type="sldNum" sz="quarter" idx="12"/>
          </p:nvPr>
        </p:nvSpPr>
        <p:spPr/>
        <p:txBody>
          <a:bodyPr/>
          <a:lstStyle/>
          <a:p>
            <a:fld id="{A85EF1E5-F080-0048-9372-CF230FDE727D}" type="slidenum">
              <a:rPr lang="es-ES" smtClean="0"/>
              <a:t>28</a:t>
            </a:fld>
            <a:endParaRPr lang="es-ES"/>
          </a:p>
        </p:txBody>
      </p:sp>
    </p:spTree>
    <p:extLst>
      <p:ext uri="{BB962C8B-B14F-4D97-AF65-F5344CB8AC3E}">
        <p14:creationId xmlns:p14="http://schemas.microsoft.com/office/powerpoint/2010/main" val="3519175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1F948-31FC-B441-9E56-B243C66F551B}"/>
              </a:ext>
            </a:extLst>
          </p:cNvPr>
          <p:cNvSpPr>
            <a:spLocks noGrp="1"/>
          </p:cNvSpPr>
          <p:nvPr>
            <p:ph type="title"/>
          </p:nvPr>
        </p:nvSpPr>
        <p:spPr>
          <a:xfrm>
            <a:off x="402198" y="484045"/>
            <a:ext cx="11789802" cy="1075548"/>
          </a:xfrm>
        </p:spPr>
        <p:txBody>
          <a:bodyPr>
            <a:normAutofit fontScale="90000"/>
          </a:bodyPr>
          <a:lstStyle/>
          <a:p>
            <a:r>
              <a:rPr lang="en-GB" dirty="0"/>
              <a:t>Better Regional Labour Migration Programme</a:t>
            </a:r>
          </a:p>
        </p:txBody>
      </p:sp>
      <p:sp>
        <p:nvSpPr>
          <p:cNvPr id="3" name="Content Placeholder 2">
            <a:extLst>
              <a:ext uri="{FF2B5EF4-FFF2-40B4-BE49-F238E27FC236}">
                <a16:creationId xmlns:a16="http://schemas.microsoft.com/office/drawing/2014/main" id="{6D356BF5-5ADB-014E-BEE2-E6E6E3DFD1F3}"/>
              </a:ext>
            </a:extLst>
          </p:cNvPr>
          <p:cNvSpPr>
            <a:spLocks noGrp="1"/>
          </p:cNvSpPr>
          <p:nvPr>
            <p:ph idx="1"/>
          </p:nvPr>
        </p:nvSpPr>
        <p:spPr>
          <a:xfrm>
            <a:off x="0" y="1212112"/>
            <a:ext cx="12192000" cy="5645888"/>
          </a:xfrm>
        </p:spPr>
        <p:txBody>
          <a:bodyPr>
            <a:normAutofit/>
          </a:bodyPr>
          <a:lstStyle/>
          <a:p>
            <a:r>
              <a:rPr lang="en-GB" b="1" dirty="0"/>
              <a:t>Funder: </a:t>
            </a:r>
            <a:r>
              <a:rPr lang="en-GB" dirty="0"/>
              <a:t>Foreign, Commonwealth and Development Office (FCDO)</a:t>
            </a:r>
          </a:p>
          <a:p>
            <a:r>
              <a:rPr lang="en-GB" b="1" dirty="0"/>
              <a:t>Implementing Agencies: </a:t>
            </a:r>
            <a:r>
              <a:rPr lang="en-GB" dirty="0"/>
              <a:t>ILO and IOM</a:t>
            </a:r>
          </a:p>
          <a:p>
            <a:r>
              <a:rPr lang="en-GB" dirty="0"/>
              <a:t>IOM aims to support 4 TWGs focused on:</a:t>
            </a:r>
          </a:p>
          <a:p>
            <a:pPr lvl="1"/>
            <a:r>
              <a:rPr lang="en-GB" b="1" dirty="0"/>
              <a:t>Mobility, Regional Integration</a:t>
            </a:r>
            <a:r>
              <a:rPr lang="en-GB" dirty="0"/>
              <a:t>, Social Cohesion considering the EAC-CMP and IGAG-FMP and other continental instruments (</a:t>
            </a:r>
            <a:r>
              <a:rPr lang="en-GB" dirty="0" err="1"/>
              <a:t>AfCFTA</a:t>
            </a:r>
            <a:r>
              <a:rPr lang="en-GB" dirty="0"/>
              <a:t> and FMP)</a:t>
            </a:r>
          </a:p>
          <a:p>
            <a:pPr lvl="1"/>
            <a:r>
              <a:rPr lang="en-GB" b="1" dirty="0"/>
              <a:t>Ethical Recruitment</a:t>
            </a:r>
            <a:r>
              <a:rPr lang="en-GB" dirty="0"/>
              <a:t>, BLMAs, consular cooperation, migrant workers and their families’ rights</a:t>
            </a:r>
          </a:p>
          <a:p>
            <a:pPr lvl="1"/>
            <a:r>
              <a:rPr lang="en-GB" b="1" dirty="0"/>
              <a:t>Returning migrant workers </a:t>
            </a:r>
            <a:r>
              <a:rPr lang="en-GB" dirty="0"/>
              <a:t>and members of their families addressing vulnerabilities, protection needs and risks of return and reintegration in </a:t>
            </a:r>
            <a:r>
              <a:rPr lang="en-GB" dirty="0" err="1"/>
              <a:t>EHoA</a:t>
            </a:r>
            <a:endParaRPr lang="en-GB" dirty="0"/>
          </a:p>
          <a:p>
            <a:pPr lvl="1"/>
            <a:r>
              <a:rPr lang="en-GB" b="1" dirty="0"/>
              <a:t>Gender-responsive migration governance </a:t>
            </a:r>
            <a:r>
              <a:rPr lang="en-GB" dirty="0" err="1"/>
              <a:t>iin</a:t>
            </a:r>
            <a:r>
              <a:rPr lang="en-GB" dirty="0"/>
              <a:t> the </a:t>
            </a:r>
            <a:r>
              <a:rPr lang="en-GB" dirty="0" err="1"/>
              <a:t>EHoA</a:t>
            </a:r>
            <a:r>
              <a:rPr lang="en-GB" dirty="0"/>
              <a:t> region</a:t>
            </a:r>
          </a:p>
          <a:p>
            <a:r>
              <a:rPr lang="en-GB" b="1" dirty="0"/>
              <a:t>Target Countries: </a:t>
            </a:r>
            <a:r>
              <a:rPr lang="en-GB" dirty="0"/>
              <a:t>11 Countries in the </a:t>
            </a:r>
            <a:r>
              <a:rPr lang="en-GB" dirty="0" err="1"/>
              <a:t>EHoA</a:t>
            </a:r>
            <a:r>
              <a:rPr lang="en-GB" dirty="0"/>
              <a:t> region</a:t>
            </a:r>
          </a:p>
          <a:p>
            <a:r>
              <a:rPr lang="en-GB" b="1" dirty="0"/>
              <a:t>Activities: </a:t>
            </a:r>
          </a:p>
          <a:p>
            <a:pPr lvl="1"/>
            <a:r>
              <a:rPr lang="en-GB" dirty="0"/>
              <a:t>Research has been conducted in selected 11 countries in the </a:t>
            </a:r>
            <a:r>
              <a:rPr lang="en-GB" dirty="0" err="1"/>
              <a:t>EHoA</a:t>
            </a:r>
            <a:r>
              <a:rPr lang="en-GB" dirty="0"/>
              <a:t> on the migrant worker rights + gender mainstreaming + labour market information system…..</a:t>
            </a:r>
          </a:p>
        </p:txBody>
      </p:sp>
      <p:sp>
        <p:nvSpPr>
          <p:cNvPr id="4" name="Slide Number Placeholder 3">
            <a:extLst>
              <a:ext uri="{FF2B5EF4-FFF2-40B4-BE49-F238E27FC236}">
                <a16:creationId xmlns:a16="http://schemas.microsoft.com/office/drawing/2014/main" id="{E8ECAEF0-3BAD-3A4D-B8A7-DF67B979B653}"/>
              </a:ext>
            </a:extLst>
          </p:cNvPr>
          <p:cNvSpPr>
            <a:spLocks noGrp="1"/>
          </p:cNvSpPr>
          <p:nvPr>
            <p:ph type="sldNum" sz="quarter" idx="12"/>
          </p:nvPr>
        </p:nvSpPr>
        <p:spPr/>
        <p:txBody>
          <a:bodyPr/>
          <a:lstStyle/>
          <a:p>
            <a:fld id="{A85EF1E5-F080-0048-9372-CF230FDE727D}" type="slidenum">
              <a:rPr lang="es-ES" smtClean="0"/>
              <a:t>29</a:t>
            </a:fld>
            <a:endParaRPr lang="es-ES"/>
          </a:p>
        </p:txBody>
      </p:sp>
    </p:spTree>
    <p:extLst>
      <p:ext uri="{BB962C8B-B14F-4D97-AF65-F5344CB8AC3E}">
        <p14:creationId xmlns:p14="http://schemas.microsoft.com/office/powerpoint/2010/main" val="3178089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1E9A32-D5B0-874E-ABD3-A0C892DB0994}"/>
              </a:ext>
            </a:extLst>
          </p:cNvPr>
          <p:cNvSpPr>
            <a:spLocks noGrp="1"/>
          </p:cNvSpPr>
          <p:nvPr>
            <p:ph type="sldNum" sz="quarter" idx="12"/>
          </p:nvPr>
        </p:nvSpPr>
        <p:spPr/>
        <p:txBody>
          <a:bodyPr/>
          <a:lstStyle/>
          <a:p>
            <a:fld id="{A85EF1E5-F080-0048-9372-CF230FDE727D}" type="slidenum">
              <a:rPr lang="es-ES" smtClean="0"/>
              <a:t>3</a:t>
            </a:fld>
            <a:endParaRPr lang="es-ES"/>
          </a:p>
        </p:txBody>
      </p:sp>
      <p:pic>
        <p:nvPicPr>
          <p:cNvPr id="10" name="Content Placeholder 9" descr="Graphical user interface, website&#10;&#10;Description automatically generated">
            <a:extLst>
              <a:ext uri="{FF2B5EF4-FFF2-40B4-BE49-F238E27FC236}">
                <a16:creationId xmlns:a16="http://schemas.microsoft.com/office/drawing/2014/main" id="{C2446552-5074-D245-AE2B-E336F0A34D47}"/>
              </a:ext>
            </a:extLst>
          </p:cNvPr>
          <p:cNvPicPr>
            <a:picLocks noGrp="1" noChangeAspect="1"/>
          </p:cNvPicPr>
          <p:nvPr>
            <p:ph idx="4294967295"/>
          </p:nvPr>
        </p:nvPicPr>
        <p:blipFill rotWithShape="1">
          <a:blip r:embed="rId2"/>
          <a:srcRect r="7596" b="319"/>
          <a:stretch/>
        </p:blipFill>
        <p:spPr>
          <a:xfrm>
            <a:off x="-97399" y="0"/>
            <a:ext cx="12287249" cy="6857999"/>
          </a:xfrm>
        </p:spPr>
      </p:pic>
    </p:spTree>
    <p:extLst>
      <p:ext uri="{BB962C8B-B14F-4D97-AF65-F5344CB8AC3E}">
        <p14:creationId xmlns:p14="http://schemas.microsoft.com/office/powerpoint/2010/main" val="1300770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DAD2A-0CD0-5F40-A6B9-BE13583A0FB1}"/>
              </a:ext>
            </a:extLst>
          </p:cNvPr>
          <p:cNvSpPr>
            <a:spLocks noGrp="1"/>
          </p:cNvSpPr>
          <p:nvPr>
            <p:ph type="title"/>
          </p:nvPr>
        </p:nvSpPr>
        <p:spPr>
          <a:xfrm>
            <a:off x="0" y="365125"/>
            <a:ext cx="12192000" cy="740661"/>
          </a:xfrm>
        </p:spPr>
        <p:txBody>
          <a:bodyPr>
            <a:normAutofit fontScale="90000"/>
          </a:bodyPr>
          <a:lstStyle/>
          <a:p>
            <a:pPr algn="ctr"/>
            <a:r>
              <a:rPr lang="en-US" sz="4000" b="1" dirty="0">
                <a:latin typeface="Arial" panose="020B0604020202020204" pitchFamily="34" charset="0"/>
                <a:cs typeface="Arial" panose="020B0604020202020204" pitchFamily="34" charset="0"/>
              </a:rPr>
              <a:t>Types of </a:t>
            </a:r>
            <a:r>
              <a:rPr lang="en-US" sz="4000" b="1" dirty="0" err="1">
                <a:latin typeface="Arial" panose="020B0604020202020204" pitchFamily="34" charset="0"/>
                <a:cs typeface="Arial" panose="020B0604020202020204" pitchFamily="34" charset="0"/>
              </a:rPr>
              <a:t>Labour</a:t>
            </a:r>
            <a:r>
              <a:rPr lang="en-US" sz="4000" b="1" dirty="0">
                <a:latin typeface="Arial" panose="020B0604020202020204" pitchFamily="34" charset="0"/>
                <a:cs typeface="Arial" panose="020B0604020202020204" pitchFamily="34" charset="0"/>
              </a:rPr>
              <a:t> Migration </a:t>
            </a:r>
            <a:r>
              <a:rPr lang="en-US" sz="4000" b="1" dirty="0" err="1">
                <a:latin typeface="Arial" panose="020B0604020202020204" pitchFamily="34" charset="0"/>
                <a:cs typeface="Arial" panose="020B0604020202020204" pitchFamily="34" charset="0"/>
              </a:rPr>
              <a:t>Programmes</a:t>
            </a:r>
            <a:r>
              <a:rPr lang="en-US" sz="4000" b="1" dirty="0">
                <a:latin typeface="Arial" panose="020B0604020202020204" pitchFamily="34" charset="0"/>
                <a:cs typeface="Arial" panose="020B0604020202020204" pitchFamily="34" charset="0"/>
              </a:rPr>
              <a:t>: National Level</a:t>
            </a:r>
          </a:p>
        </p:txBody>
      </p:sp>
      <p:graphicFrame>
        <p:nvGraphicFramePr>
          <p:cNvPr id="5" name="Content Placeholder 2">
            <a:extLst>
              <a:ext uri="{FF2B5EF4-FFF2-40B4-BE49-F238E27FC236}">
                <a16:creationId xmlns:a16="http://schemas.microsoft.com/office/drawing/2014/main" id="{248AB82D-A0A4-4C8C-B1EC-0DC30611D5A2}"/>
              </a:ext>
            </a:extLst>
          </p:cNvPr>
          <p:cNvGraphicFramePr>
            <a:graphicFrameLocks noGrp="1"/>
          </p:cNvGraphicFramePr>
          <p:nvPr>
            <p:ph idx="1"/>
            <p:extLst>
              <p:ext uri="{D42A27DB-BD31-4B8C-83A1-F6EECF244321}">
                <p14:modId xmlns:p14="http://schemas.microsoft.com/office/powerpoint/2010/main" val="1890674535"/>
              </p:ext>
            </p:extLst>
          </p:nvPr>
        </p:nvGraphicFramePr>
        <p:xfrm>
          <a:off x="254000" y="1031875"/>
          <a:ext cx="119380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6086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37DE8AE9-F837-4EB9-98D5-ACF43AD59374}"/>
              </a:ext>
            </a:extLst>
          </p:cNvPr>
          <p:cNvGraphicFramePr>
            <a:graphicFrameLocks noGrp="1"/>
          </p:cNvGraphicFramePr>
          <p:nvPr>
            <p:ph idx="1"/>
          </p:nvPr>
        </p:nvGraphicFramePr>
        <p:xfrm>
          <a:off x="0" y="0"/>
          <a:ext cx="12192000"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9684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37DE8AE9-F837-4EB9-98D5-ACF43AD59374}"/>
              </a:ext>
            </a:extLst>
          </p:cNvPr>
          <p:cNvGraphicFramePr>
            <a:graphicFrameLocks noGrp="1"/>
          </p:cNvGraphicFramePr>
          <p:nvPr>
            <p:ph idx="1"/>
            <p:extLst>
              <p:ext uri="{D42A27DB-BD31-4B8C-83A1-F6EECF244321}">
                <p14:modId xmlns:p14="http://schemas.microsoft.com/office/powerpoint/2010/main" val="3052498620"/>
              </p:ext>
            </p:extLst>
          </p:nvPr>
        </p:nvGraphicFramePr>
        <p:xfrm>
          <a:off x="0" y="0"/>
          <a:ext cx="12192000"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9241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mpty orange chairs forming a circle">
            <a:extLst>
              <a:ext uri="{FF2B5EF4-FFF2-40B4-BE49-F238E27FC236}">
                <a16:creationId xmlns:a16="http://schemas.microsoft.com/office/drawing/2014/main" id="{D6923CD9-DE4E-8041-9C6E-D2642DF3A9E7}"/>
              </a:ext>
            </a:extLst>
          </p:cNvPr>
          <p:cNvPicPr>
            <a:picLocks noChangeAspect="1"/>
          </p:cNvPicPr>
          <p:nvPr/>
        </p:nvPicPr>
        <p:blipFill rotWithShape="1">
          <a:blip r:embed="rId2"/>
          <a:srcRect b="3506"/>
          <a:stretch/>
        </p:blipFill>
        <p:spPr>
          <a:xfrm>
            <a:off x="1" y="10"/>
            <a:ext cx="9669642" cy="6857990"/>
          </a:xfrm>
          <a:prstGeom prst="rect">
            <a:avLst/>
          </a:prstGeom>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CEC482F-5019-B243-B204-235A2FAFF81A}"/>
              </a:ext>
            </a:extLst>
          </p:cNvPr>
          <p:cNvSpPr>
            <a:spLocks noGrp="1"/>
          </p:cNvSpPr>
          <p:nvPr>
            <p:ph type="title"/>
          </p:nvPr>
        </p:nvSpPr>
        <p:spPr>
          <a:xfrm>
            <a:off x="7935402" y="743447"/>
            <a:ext cx="4253549" cy="3692028"/>
          </a:xfrm>
          <a:noFill/>
        </p:spPr>
        <p:txBody>
          <a:bodyPr vert="horz" lIns="91440" tIns="45720" rIns="91440" bIns="45720" rtlCol="0" anchor="b">
            <a:normAutofit/>
          </a:bodyPr>
          <a:lstStyle/>
          <a:p>
            <a:r>
              <a:rPr lang="en-US" sz="5200" dirty="0"/>
              <a:t>Group Work</a:t>
            </a:r>
          </a:p>
        </p:txBody>
      </p:sp>
      <p:sp>
        <p:nvSpPr>
          <p:cNvPr id="6" name="Text Placeholder 5">
            <a:extLst>
              <a:ext uri="{FF2B5EF4-FFF2-40B4-BE49-F238E27FC236}">
                <a16:creationId xmlns:a16="http://schemas.microsoft.com/office/drawing/2014/main" id="{41F2AB61-8910-6143-8EB3-93C97E6FD3B8}"/>
              </a:ext>
            </a:extLst>
          </p:cNvPr>
          <p:cNvSpPr>
            <a:spLocks noGrp="1"/>
          </p:cNvSpPr>
          <p:nvPr>
            <p:ph type="body" idx="1"/>
          </p:nvPr>
        </p:nvSpPr>
        <p:spPr>
          <a:xfrm>
            <a:off x="7935403" y="4629234"/>
            <a:ext cx="3445766" cy="1485319"/>
          </a:xfrm>
          <a:noFill/>
        </p:spPr>
        <p:txBody>
          <a:bodyPr vert="horz" lIns="91440" tIns="45720" rIns="91440" bIns="45720" rtlCol="0">
            <a:normAutofit/>
          </a:bodyPr>
          <a:lstStyle/>
          <a:p>
            <a:endParaRPr lang="en-US">
              <a:solidFill>
                <a:schemeClr val="tx1"/>
              </a:solidFill>
            </a:endParaRPr>
          </a:p>
        </p:txBody>
      </p:sp>
      <p:sp>
        <p:nvSpPr>
          <p:cNvPr id="4" name="Slide Number Placeholder 3">
            <a:extLst>
              <a:ext uri="{FF2B5EF4-FFF2-40B4-BE49-F238E27FC236}">
                <a16:creationId xmlns:a16="http://schemas.microsoft.com/office/drawing/2014/main" id="{95BC080D-5347-9A43-910C-B26C9EB6BB4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A85EF1E5-F080-0048-9372-CF230FDE727D}" type="slidenum">
              <a:rPr lang="en-US" smtClean="0">
                <a:solidFill>
                  <a:prstClr val="black">
                    <a:tint val="75000"/>
                  </a:prstClr>
                </a:solidFill>
                <a:latin typeface="Calibri" panose="020F0502020204030204"/>
              </a:rPr>
              <a:pPr algn="r">
                <a:spcAft>
                  <a:spcPts val="600"/>
                </a:spcAft>
                <a:defRPr/>
              </a:pPr>
              <a:t>33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767309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8C6F49A-AC49-774A-B9C6-423DDB04926B}"/>
              </a:ext>
            </a:extLst>
          </p:cNvPr>
          <p:cNvSpPr>
            <a:spLocks noGrp="1"/>
          </p:cNvSpPr>
          <p:nvPr>
            <p:ph type="title"/>
          </p:nvPr>
        </p:nvSpPr>
        <p:spPr>
          <a:xfrm>
            <a:off x="754315" y="692151"/>
            <a:ext cx="10699186" cy="735206"/>
          </a:xfrm>
        </p:spPr>
        <p:txBody>
          <a:bodyPr/>
          <a:lstStyle/>
          <a:p>
            <a:r>
              <a:rPr lang="en-GB" dirty="0"/>
              <a:t>Instructions</a:t>
            </a:r>
          </a:p>
        </p:txBody>
      </p:sp>
      <p:sp>
        <p:nvSpPr>
          <p:cNvPr id="9" name="Content Placeholder 8">
            <a:extLst>
              <a:ext uri="{FF2B5EF4-FFF2-40B4-BE49-F238E27FC236}">
                <a16:creationId xmlns:a16="http://schemas.microsoft.com/office/drawing/2014/main" id="{22EF6F61-85B7-9D4E-91FF-086CF58397EA}"/>
              </a:ext>
            </a:extLst>
          </p:cNvPr>
          <p:cNvSpPr>
            <a:spLocks noGrp="1"/>
          </p:cNvSpPr>
          <p:nvPr>
            <p:ph idx="1"/>
          </p:nvPr>
        </p:nvSpPr>
        <p:spPr>
          <a:xfrm>
            <a:off x="490654" y="1427357"/>
            <a:ext cx="11162370" cy="4738492"/>
          </a:xfrm>
        </p:spPr>
        <p:txBody>
          <a:bodyPr>
            <a:normAutofit/>
          </a:bodyPr>
          <a:lstStyle/>
          <a:p>
            <a:r>
              <a:rPr lang="en-GB" dirty="0"/>
              <a:t>What are some of the key </a:t>
            </a:r>
            <a:r>
              <a:rPr lang="en-GB" b="1" dirty="0"/>
              <a:t>labour migration issues facing your country/ region</a:t>
            </a:r>
            <a:r>
              <a:rPr lang="en-GB" dirty="0"/>
              <a:t>?</a:t>
            </a:r>
          </a:p>
          <a:p>
            <a:pPr lvl="1"/>
            <a:r>
              <a:rPr lang="en-GB" dirty="0"/>
              <a:t>Identify at least </a:t>
            </a:r>
            <a:r>
              <a:rPr lang="en-GB" b="1" dirty="0"/>
              <a:t>2 labour migration issues </a:t>
            </a:r>
            <a:r>
              <a:rPr lang="en-GB" dirty="0"/>
              <a:t>that you believe need to be addressed</a:t>
            </a:r>
          </a:p>
          <a:p>
            <a:pPr lvl="1"/>
            <a:r>
              <a:rPr lang="en-GB" dirty="0"/>
              <a:t>What tool(s) did you use to identify the problem?</a:t>
            </a:r>
          </a:p>
          <a:p>
            <a:endParaRPr lang="en-GB" dirty="0"/>
          </a:p>
          <a:p>
            <a:r>
              <a:rPr lang="en-GB" b="1" dirty="0"/>
              <a:t>Think about the national/regional instruments that you think can address the labour migration issue </a:t>
            </a:r>
            <a:r>
              <a:rPr lang="en-GB" dirty="0"/>
              <a:t>identified in question 1?</a:t>
            </a:r>
          </a:p>
          <a:p>
            <a:endParaRPr lang="en-GB" dirty="0"/>
          </a:p>
          <a:p>
            <a:r>
              <a:rPr lang="en-GB" dirty="0"/>
              <a:t>Based on the above, </a:t>
            </a:r>
            <a:r>
              <a:rPr lang="en-GB" b="1" dirty="0"/>
              <a:t>propose the type of programme/initiative to address some of the labour migration issues in the EAC/IGAD. </a:t>
            </a:r>
          </a:p>
          <a:p>
            <a:pPr lvl="1"/>
            <a:r>
              <a:rPr lang="en-GB" dirty="0"/>
              <a:t>Factor: demographic factors, economic, social, political and environmental factors and existing emergencies such as climate change and the COVID 19</a:t>
            </a:r>
          </a:p>
          <a:p>
            <a:pPr lvl="1"/>
            <a:endParaRPr lang="en-GB" dirty="0"/>
          </a:p>
        </p:txBody>
      </p:sp>
      <p:sp>
        <p:nvSpPr>
          <p:cNvPr id="7" name="Slide Number Placeholder 6">
            <a:extLst>
              <a:ext uri="{FF2B5EF4-FFF2-40B4-BE49-F238E27FC236}">
                <a16:creationId xmlns:a16="http://schemas.microsoft.com/office/drawing/2014/main" id="{26D4F58F-CC8C-7A4C-AB0E-094698748478}"/>
              </a:ext>
            </a:extLst>
          </p:cNvPr>
          <p:cNvSpPr>
            <a:spLocks noGrp="1"/>
          </p:cNvSpPr>
          <p:nvPr>
            <p:ph type="sldNum" sz="quarter" idx="12"/>
          </p:nvPr>
        </p:nvSpPr>
        <p:spPr/>
        <p:txBody>
          <a:bodyPr/>
          <a:lstStyle/>
          <a:p>
            <a:fld id="{A85EF1E5-F080-0048-9372-CF230FDE727D}" type="slidenum">
              <a:rPr lang="es-ES" smtClean="0"/>
              <a:t>34</a:t>
            </a:fld>
            <a:endParaRPr lang="es-ES"/>
          </a:p>
        </p:txBody>
      </p:sp>
    </p:spTree>
    <p:extLst>
      <p:ext uri="{BB962C8B-B14F-4D97-AF65-F5344CB8AC3E}">
        <p14:creationId xmlns:p14="http://schemas.microsoft.com/office/powerpoint/2010/main" val="344132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D9591-1E61-A547-9238-195E2C792294}"/>
              </a:ext>
            </a:extLst>
          </p:cNvPr>
          <p:cNvSpPr>
            <a:spLocks noGrp="1"/>
          </p:cNvSpPr>
          <p:nvPr>
            <p:ph type="title"/>
          </p:nvPr>
        </p:nvSpPr>
        <p:spPr/>
        <p:txBody>
          <a:bodyPr/>
          <a:lstStyle/>
          <a:p>
            <a:r>
              <a:rPr lang="en-GB" dirty="0"/>
              <a:t>Key Issues to Identify</a:t>
            </a:r>
          </a:p>
        </p:txBody>
      </p:sp>
      <p:sp>
        <p:nvSpPr>
          <p:cNvPr id="3" name="Content Placeholder 2">
            <a:extLst>
              <a:ext uri="{FF2B5EF4-FFF2-40B4-BE49-F238E27FC236}">
                <a16:creationId xmlns:a16="http://schemas.microsoft.com/office/drawing/2014/main" id="{B268833E-50BB-784D-BE7F-5D96BE0E9056}"/>
              </a:ext>
            </a:extLst>
          </p:cNvPr>
          <p:cNvSpPr>
            <a:spLocks noGrp="1"/>
          </p:cNvSpPr>
          <p:nvPr>
            <p:ph idx="1"/>
          </p:nvPr>
        </p:nvSpPr>
        <p:spPr>
          <a:xfrm>
            <a:off x="546410" y="1616927"/>
            <a:ext cx="11050858" cy="4824545"/>
          </a:xfrm>
        </p:spPr>
        <p:txBody>
          <a:bodyPr>
            <a:normAutofit lnSpcReduction="10000"/>
          </a:bodyPr>
          <a:lstStyle/>
          <a:p>
            <a:r>
              <a:rPr lang="en-GB" b="1" dirty="0"/>
              <a:t>ISSUE</a:t>
            </a:r>
          </a:p>
          <a:p>
            <a:pPr lvl="1"/>
            <a:r>
              <a:rPr lang="en-GB" dirty="0"/>
              <a:t>What is the issue and what tool(s) did you use to identify the issue</a:t>
            </a:r>
          </a:p>
          <a:p>
            <a:r>
              <a:rPr lang="en-GB" b="1" dirty="0"/>
              <a:t>REGIONAL/NATIONAL INSTRUMENTS</a:t>
            </a:r>
          </a:p>
          <a:p>
            <a:pPr lvl="1"/>
            <a:r>
              <a:rPr lang="en-GB" dirty="0"/>
              <a:t>Identify the regional/national instrument that you think can address the problem</a:t>
            </a:r>
          </a:p>
          <a:p>
            <a:r>
              <a:rPr lang="en-GB" b="1" dirty="0"/>
              <a:t>TYPE OF PROGRAMME</a:t>
            </a:r>
          </a:p>
          <a:p>
            <a:pPr lvl="1"/>
            <a:r>
              <a:rPr lang="en-GB" dirty="0"/>
              <a:t>Design a programme(s) to address the problem</a:t>
            </a:r>
          </a:p>
          <a:p>
            <a:r>
              <a:rPr lang="en-GB" b="1" dirty="0"/>
              <a:t>TARGET GROUP/LOCATION</a:t>
            </a:r>
          </a:p>
          <a:p>
            <a:pPr lvl="1"/>
            <a:r>
              <a:rPr lang="en-GB" dirty="0"/>
              <a:t>Identify the target group/location where the programme will be implemented</a:t>
            </a:r>
          </a:p>
          <a:p>
            <a:r>
              <a:rPr lang="en-GB" b="1" dirty="0"/>
              <a:t>METHOD OF IMPLEMENTATION</a:t>
            </a:r>
          </a:p>
          <a:p>
            <a:pPr lvl="1"/>
            <a:r>
              <a:rPr lang="en-GB" dirty="0"/>
              <a:t>Identify the resources need to implement + Time Frame + Explain how the programme can be sustainable</a:t>
            </a:r>
          </a:p>
          <a:p>
            <a:r>
              <a:rPr lang="en-GB" b="1" dirty="0"/>
              <a:t>DESIRED IMPACT</a:t>
            </a:r>
          </a:p>
          <a:p>
            <a:pPr lvl="1"/>
            <a:r>
              <a:rPr lang="en-GB" dirty="0"/>
              <a:t>What is the desired and unintended impact</a:t>
            </a:r>
          </a:p>
        </p:txBody>
      </p:sp>
      <p:sp>
        <p:nvSpPr>
          <p:cNvPr id="4" name="Slide Number Placeholder 3">
            <a:extLst>
              <a:ext uri="{FF2B5EF4-FFF2-40B4-BE49-F238E27FC236}">
                <a16:creationId xmlns:a16="http://schemas.microsoft.com/office/drawing/2014/main" id="{AF9A0D65-88AD-E841-8F9C-86682DDBC116}"/>
              </a:ext>
            </a:extLst>
          </p:cNvPr>
          <p:cNvSpPr>
            <a:spLocks noGrp="1"/>
          </p:cNvSpPr>
          <p:nvPr>
            <p:ph type="sldNum" sz="quarter" idx="12"/>
          </p:nvPr>
        </p:nvSpPr>
        <p:spPr/>
        <p:txBody>
          <a:bodyPr/>
          <a:lstStyle/>
          <a:p>
            <a:fld id="{A85EF1E5-F080-0048-9372-CF230FDE727D}" type="slidenum">
              <a:rPr lang="es-ES" smtClean="0"/>
              <a:t>35</a:t>
            </a:fld>
            <a:endParaRPr lang="es-ES"/>
          </a:p>
        </p:txBody>
      </p:sp>
    </p:spTree>
    <p:extLst>
      <p:ext uri="{BB962C8B-B14F-4D97-AF65-F5344CB8AC3E}">
        <p14:creationId xmlns:p14="http://schemas.microsoft.com/office/powerpoint/2010/main" val="2042849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erson rolling luggage">
            <a:extLst>
              <a:ext uri="{FF2B5EF4-FFF2-40B4-BE49-F238E27FC236}">
                <a16:creationId xmlns:a16="http://schemas.microsoft.com/office/drawing/2014/main" id="{241D5EC3-30EA-7242-8759-48AC161AE190}"/>
              </a:ext>
            </a:extLst>
          </p:cNvPr>
          <p:cNvPicPr>
            <a:picLocks noChangeAspect="1"/>
          </p:cNvPicPr>
          <p:nvPr/>
        </p:nvPicPr>
        <p:blipFill rotWithShape="1">
          <a:blip r:embed="rId2"/>
          <a:srcRect r="5882" b="-1"/>
          <a:stretch/>
        </p:blipFill>
        <p:spPr>
          <a:xfrm>
            <a:off x="2522358"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F177147-5FA7-744F-9577-1F73C7AEAADA}"/>
              </a:ext>
            </a:extLst>
          </p:cNvPr>
          <p:cNvSpPr>
            <a:spLocks noGrp="1"/>
          </p:cNvSpPr>
          <p:nvPr>
            <p:ph type="title"/>
          </p:nvPr>
        </p:nvSpPr>
        <p:spPr>
          <a:xfrm>
            <a:off x="-3050" y="743447"/>
            <a:ext cx="7738664" cy="2787544"/>
          </a:xfrm>
          <a:noFill/>
        </p:spPr>
        <p:txBody>
          <a:bodyPr vert="horz" lIns="91440" tIns="45720" rIns="91440" bIns="45720" rtlCol="0" anchor="b">
            <a:normAutofit/>
          </a:bodyPr>
          <a:lstStyle/>
          <a:p>
            <a:r>
              <a:rPr lang="en-US" sz="4400" dirty="0" err="1"/>
              <a:t>Labour</a:t>
            </a:r>
            <a:r>
              <a:rPr lang="en-US" sz="4400" dirty="0"/>
              <a:t> Migration in Africa</a:t>
            </a:r>
          </a:p>
        </p:txBody>
      </p:sp>
      <p:sp>
        <p:nvSpPr>
          <p:cNvPr id="6" name="Text Placeholder 5">
            <a:extLst>
              <a:ext uri="{FF2B5EF4-FFF2-40B4-BE49-F238E27FC236}">
                <a16:creationId xmlns:a16="http://schemas.microsoft.com/office/drawing/2014/main" id="{E057599F-029B-F744-BA95-5F23CE046BCB}"/>
              </a:ext>
            </a:extLst>
          </p:cNvPr>
          <p:cNvSpPr>
            <a:spLocks noGrp="1"/>
          </p:cNvSpPr>
          <p:nvPr>
            <p:ph type="body" idx="1"/>
          </p:nvPr>
        </p:nvSpPr>
        <p:spPr>
          <a:xfrm>
            <a:off x="142933" y="3530991"/>
            <a:ext cx="3973386" cy="1485319"/>
          </a:xfrm>
          <a:noFill/>
        </p:spPr>
        <p:txBody>
          <a:bodyPr vert="horz" lIns="91440" tIns="45720" rIns="91440" bIns="45720" rtlCol="0">
            <a:normAutofit/>
          </a:bodyPr>
          <a:lstStyle/>
          <a:p>
            <a:r>
              <a:rPr lang="en-US" b="1" dirty="0">
                <a:solidFill>
                  <a:schemeClr val="tx1"/>
                </a:solidFill>
              </a:rPr>
              <a:t>Facts and Figures</a:t>
            </a:r>
          </a:p>
        </p:txBody>
      </p:sp>
      <p:sp>
        <p:nvSpPr>
          <p:cNvPr id="4" name="Slide Number Placeholder 3">
            <a:extLst>
              <a:ext uri="{FF2B5EF4-FFF2-40B4-BE49-F238E27FC236}">
                <a16:creationId xmlns:a16="http://schemas.microsoft.com/office/drawing/2014/main" id="{7598A07E-159D-F242-8198-35947D5C736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A85EF1E5-F080-0048-9372-CF230FDE727D}" type="slidenum">
              <a:rPr lang="en-US">
                <a:solidFill>
                  <a:srgbClr val="FFFFFF"/>
                </a:solidFill>
                <a:latin typeface="Calibri" panose="020F0502020204030204"/>
              </a:rPr>
              <a:pPr algn="r">
                <a:spcAft>
                  <a:spcPts val="600"/>
                </a:spcAft>
                <a:defRPr/>
              </a:pPr>
              <a:t>4</a:t>
            </a:fld>
            <a:endParaRPr lang="en-US">
              <a:solidFill>
                <a:srgbClr val="FFFFFF"/>
              </a:solidFill>
              <a:latin typeface="Calibri" panose="020F0502020204030204"/>
            </a:endParaRPr>
          </a:p>
        </p:txBody>
      </p:sp>
    </p:spTree>
    <p:extLst>
      <p:ext uri="{BB962C8B-B14F-4D97-AF65-F5344CB8AC3E}">
        <p14:creationId xmlns:p14="http://schemas.microsoft.com/office/powerpoint/2010/main" val="2520534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03F338-D0A4-5B4D-8949-CB1B814E0ECA}"/>
              </a:ext>
            </a:extLst>
          </p:cNvPr>
          <p:cNvSpPr>
            <a:spLocks noGrp="1"/>
          </p:cNvSpPr>
          <p:nvPr>
            <p:ph type="sldNum" sz="quarter" idx="12"/>
          </p:nvPr>
        </p:nvSpPr>
        <p:spPr/>
        <p:txBody>
          <a:bodyPr/>
          <a:lstStyle/>
          <a:p>
            <a:fld id="{A85EF1E5-F080-0048-9372-CF230FDE727D}" type="slidenum">
              <a:rPr lang="es-ES" smtClean="0"/>
              <a:t>5</a:t>
            </a:fld>
            <a:endParaRPr lang="es-ES"/>
          </a:p>
        </p:txBody>
      </p:sp>
      <p:pic>
        <p:nvPicPr>
          <p:cNvPr id="5" name="Picture 4" descr="Chart, histogram&#10;&#10;Description automatically generated">
            <a:extLst>
              <a:ext uri="{FF2B5EF4-FFF2-40B4-BE49-F238E27FC236}">
                <a16:creationId xmlns:a16="http://schemas.microsoft.com/office/drawing/2014/main" id="{FAEC3C1B-08F1-DA49-897F-A32525647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129" y="131590"/>
            <a:ext cx="7253593" cy="6726410"/>
          </a:xfrm>
          <a:prstGeom prst="rect">
            <a:avLst/>
          </a:prstGeom>
        </p:spPr>
      </p:pic>
    </p:spTree>
    <p:extLst>
      <p:ext uri="{BB962C8B-B14F-4D97-AF65-F5344CB8AC3E}">
        <p14:creationId xmlns:p14="http://schemas.microsoft.com/office/powerpoint/2010/main" val="2706175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11931E4-52A5-8D46-A87F-D5572B605F52}"/>
              </a:ext>
            </a:extLst>
          </p:cNvPr>
          <p:cNvSpPr>
            <a:spLocks noGrp="1"/>
          </p:cNvSpPr>
          <p:nvPr>
            <p:ph idx="1"/>
          </p:nvPr>
        </p:nvSpPr>
        <p:spPr>
          <a:xfrm>
            <a:off x="6218238" y="212650"/>
            <a:ext cx="5973761" cy="6228821"/>
          </a:xfrm>
        </p:spPr>
        <p:txBody>
          <a:bodyPr>
            <a:normAutofit fontScale="92500" lnSpcReduction="10000"/>
          </a:bodyPr>
          <a:lstStyle/>
          <a:p>
            <a:pPr marL="0" indent="0" algn="ctr">
              <a:buNone/>
            </a:pPr>
            <a:r>
              <a:rPr lang="en-GB" sz="2800" b="1" dirty="0"/>
              <a:t>FACTS</a:t>
            </a:r>
          </a:p>
          <a:p>
            <a:r>
              <a:rPr lang="en-GB" sz="2800" dirty="0"/>
              <a:t>More inter- and intra-regional migration taking place</a:t>
            </a:r>
          </a:p>
          <a:p>
            <a:endParaRPr lang="en-GB" sz="2800" dirty="0"/>
          </a:p>
          <a:p>
            <a:r>
              <a:rPr lang="en-GB" sz="2800" dirty="0"/>
              <a:t>Migrants more likely to move to a neighbouring state</a:t>
            </a:r>
          </a:p>
          <a:p>
            <a:endParaRPr lang="en-GB" sz="2800" dirty="0"/>
          </a:p>
          <a:p>
            <a:r>
              <a:rPr lang="en-GB" sz="2800" dirty="0"/>
              <a:t>Cross border migration very common in the </a:t>
            </a:r>
            <a:r>
              <a:rPr lang="en-GB" sz="2800" dirty="0" err="1"/>
              <a:t>EHoA</a:t>
            </a:r>
            <a:r>
              <a:rPr lang="en-GB" sz="2800" dirty="0"/>
              <a:t> region, with women increasing engaging in cross border trade</a:t>
            </a:r>
          </a:p>
          <a:p>
            <a:endParaRPr lang="en-GB" sz="2800" dirty="0"/>
          </a:p>
          <a:p>
            <a:r>
              <a:rPr lang="en-GB" sz="2800" dirty="0"/>
              <a:t>Youth are the majority seeking opportunities in other regions and beyond</a:t>
            </a:r>
          </a:p>
        </p:txBody>
      </p:sp>
      <p:sp>
        <p:nvSpPr>
          <p:cNvPr id="4" name="Slide Number Placeholder 3">
            <a:extLst>
              <a:ext uri="{FF2B5EF4-FFF2-40B4-BE49-F238E27FC236}">
                <a16:creationId xmlns:a16="http://schemas.microsoft.com/office/drawing/2014/main" id="{7D98755A-50AC-7646-AB27-A666572B788F}"/>
              </a:ext>
            </a:extLst>
          </p:cNvPr>
          <p:cNvSpPr>
            <a:spLocks noGrp="1"/>
          </p:cNvSpPr>
          <p:nvPr>
            <p:ph type="sldNum" sz="quarter" idx="12"/>
          </p:nvPr>
        </p:nvSpPr>
        <p:spPr/>
        <p:txBody>
          <a:bodyPr/>
          <a:lstStyle/>
          <a:p>
            <a:fld id="{A85EF1E5-F080-0048-9372-CF230FDE727D}" type="slidenum">
              <a:rPr lang="es-ES" smtClean="0"/>
              <a:t>6</a:t>
            </a:fld>
            <a:endParaRPr lang="es-ES"/>
          </a:p>
        </p:txBody>
      </p:sp>
      <p:pic>
        <p:nvPicPr>
          <p:cNvPr id="6148" name="Picture 4" descr="Migration within and from Africa">
            <a:extLst>
              <a:ext uri="{FF2B5EF4-FFF2-40B4-BE49-F238E27FC236}">
                <a16:creationId xmlns:a16="http://schemas.microsoft.com/office/drawing/2014/main" id="{6DB015C2-3288-D14A-91F6-2D7E9C669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535"/>
            <a:ext cx="6096000" cy="6998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351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hart, bar chart&#10;&#10;Description automatically generated">
            <a:extLst>
              <a:ext uri="{FF2B5EF4-FFF2-40B4-BE49-F238E27FC236}">
                <a16:creationId xmlns:a16="http://schemas.microsoft.com/office/drawing/2014/main" id="{8015FEA2-AC26-8A41-8613-02C27EEE1270}"/>
              </a:ext>
            </a:extLst>
          </p:cNvPr>
          <p:cNvPicPr>
            <a:picLocks noGrp="1" noChangeAspect="1"/>
          </p:cNvPicPr>
          <p:nvPr>
            <p:ph sz="half" idx="1"/>
          </p:nvPr>
        </p:nvPicPr>
        <p:blipFill>
          <a:blip r:embed="rId2"/>
          <a:stretch>
            <a:fillRect/>
          </a:stretch>
        </p:blipFill>
        <p:spPr>
          <a:xfrm>
            <a:off x="0" y="1369054"/>
            <a:ext cx="12192000" cy="5072418"/>
          </a:xfrm>
        </p:spPr>
      </p:pic>
      <p:sp>
        <p:nvSpPr>
          <p:cNvPr id="5" name="Title 4">
            <a:extLst>
              <a:ext uri="{FF2B5EF4-FFF2-40B4-BE49-F238E27FC236}">
                <a16:creationId xmlns:a16="http://schemas.microsoft.com/office/drawing/2014/main" id="{CACA60EF-0FC7-DC41-B94C-AD01EC5C4BEF}"/>
              </a:ext>
            </a:extLst>
          </p:cNvPr>
          <p:cNvSpPr>
            <a:spLocks noGrp="1"/>
          </p:cNvSpPr>
          <p:nvPr>
            <p:ph type="title"/>
          </p:nvPr>
        </p:nvSpPr>
        <p:spPr>
          <a:xfrm>
            <a:off x="1339146" y="87688"/>
            <a:ext cx="10690142" cy="657679"/>
          </a:xfrm>
        </p:spPr>
        <p:txBody>
          <a:bodyPr>
            <a:normAutofit fontScale="90000"/>
          </a:bodyPr>
          <a:lstStyle/>
          <a:p>
            <a:pPr algn="ctr"/>
            <a:r>
              <a:rPr lang="en-GB" dirty="0"/>
              <a:t>Migrant Labour Force in IGAD Region</a:t>
            </a:r>
          </a:p>
        </p:txBody>
      </p:sp>
      <p:sp>
        <p:nvSpPr>
          <p:cNvPr id="4" name="Slide Number Placeholder 3">
            <a:extLst>
              <a:ext uri="{FF2B5EF4-FFF2-40B4-BE49-F238E27FC236}">
                <a16:creationId xmlns:a16="http://schemas.microsoft.com/office/drawing/2014/main" id="{0E6F5B8E-9ACA-9B49-A21C-B44C9ACCF095}"/>
              </a:ext>
            </a:extLst>
          </p:cNvPr>
          <p:cNvSpPr>
            <a:spLocks noGrp="1"/>
          </p:cNvSpPr>
          <p:nvPr>
            <p:ph type="sldNum" sz="quarter" idx="12"/>
          </p:nvPr>
        </p:nvSpPr>
        <p:spPr/>
        <p:txBody>
          <a:bodyPr/>
          <a:lstStyle/>
          <a:p>
            <a:fld id="{A85EF1E5-F080-0048-9372-CF230FDE727D}" type="slidenum">
              <a:rPr lang="es-ES" smtClean="0"/>
              <a:t>7</a:t>
            </a:fld>
            <a:endParaRPr lang="es-ES"/>
          </a:p>
        </p:txBody>
      </p:sp>
    </p:spTree>
    <p:extLst>
      <p:ext uri="{BB962C8B-B14F-4D97-AF65-F5344CB8AC3E}">
        <p14:creationId xmlns:p14="http://schemas.microsoft.com/office/powerpoint/2010/main" val="2020175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1D2F677-CC1D-F74A-B79A-7A7146834048}"/>
              </a:ext>
            </a:extLst>
          </p:cNvPr>
          <p:cNvSpPr>
            <a:spLocks noGrp="1"/>
          </p:cNvSpPr>
          <p:nvPr>
            <p:ph type="title"/>
          </p:nvPr>
        </p:nvSpPr>
        <p:spPr>
          <a:xfrm>
            <a:off x="346891" y="59532"/>
            <a:ext cx="10690142" cy="876134"/>
          </a:xfrm>
        </p:spPr>
        <p:txBody>
          <a:bodyPr>
            <a:normAutofit/>
          </a:bodyPr>
          <a:lstStyle/>
          <a:p>
            <a:pPr algn="ctr"/>
            <a:r>
              <a:rPr lang="en-GB" sz="3600" dirty="0"/>
              <a:t>International Migrants in Labour Force, EAC</a:t>
            </a:r>
          </a:p>
        </p:txBody>
      </p:sp>
      <p:sp>
        <p:nvSpPr>
          <p:cNvPr id="4" name="Slide Number Placeholder 3">
            <a:extLst>
              <a:ext uri="{FF2B5EF4-FFF2-40B4-BE49-F238E27FC236}">
                <a16:creationId xmlns:a16="http://schemas.microsoft.com/office/drawing/2014/main" id="{0E6F5B8E-9ACA-9B49-A21C-B44C9ACCF095}"/>
              </a:ext>
            </a:extLst>
          </p:cNvPr>
          <p:cNvSpPr>
            <a:spLocks noGrp="1"/>
          </p:cNvSpPr>
          <p:nvPr>
            <p:ph type="sldNum" sz="quarter" idx="12"/>
          </p:nvPr>
        </p:nvSpPr>
        <p:spPr/>
        <p:txBody>
          <a:bodyPr/>
          <a:lstStyle/>
          <a:p>
            <a:fld id="{A85EF1E5-F080-0048-9372-CF230FDE727D}" type="slidenum">
              <a:rPr lang="es-ES" smtClean="0"/>
              <a:t>8</a:t>
            </a:fld>
            <a:endParaRPr lang="es-ES"/>
          </a:p>
        </p:txBody>
      </p:sp>
      <p:pic>
        <p:nvPicPr>
          <p:cNvPr id="7" name="Content Placeholder 6">
            <a:extLst>
              <a:ext uri="{FF2B5EF4-FFF2-40B4-BE49-F238E27FC236}">
                <a16:creationId xmlns:a16="http://schemas.microsoft.com/office/drawing/2014/main" id="{C1F31D4C-2D0F-C849-9BCA-A5CF50DB5820}"/>
              </a:ext>
            </a:extLst>
          </p:cNvPr>
          <p:cNvPicPr>
            <a:picLocks noGrp="1" noChangeAspect="1"/>
          </p:cNvPicPr>
          <p:nvPr>
            <p:ph sz="half" idx="4294967295"/>
          </p:nvPr>
        </p:nvPicPr>
        <p:blipFill rotWithShape="1">
          <a:blip r:embed="rId2"/>
          <a:srcRect t="11103"/>
          <a:stretch/>
        </p:blipFill>
        <p:spPr>
          <a:xfrm>
            <a:off x="1154967" y="662781"/>
            <a:ext cx="8061325" cy="6135687"/>
          </a:xfrm>
        </p:spPr>
      </p:pic>
    </p:spTree>
    <p:extLst>
      <p:ext uri="{BB962C8B-B14F-4D97-AF65-F5344CB8AC3E}">
        <p14:creationId xmlns:p14="http://schemas.microsoft.com/office/powerpoint/2010/main" val="632796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48882B-0152-9347-A826-D97A8BD89EF9}"/>
              </a:ext>
            </a:extLst>
          </p:cNvPr>
          <p:cNvSpPr>
            <a:spLocks noGrp="1"/>
          </p:cNvSpPr>
          <p:nvPr>
            <p:ph type="title"/>
          </p:nvPr>
        </p:nvSpPr>
        <p:spPr>
          <a:xfrm>
            <a:off x="6727370" y="1"/>
            <a:ext cx="4732791" cy="937260"/>
          </a:xfrm>
        </p:spPr>
        <p:txBody>
          <a:bodyPr/>
          <a:lstStyle/>
          <a:p>
            <a:r>
              <a:rPr lang="en-GB" dirty="0"/>
              <a:t>Migration drivers</a:t>
            </a:r>
          </a:p>
        </p:txBody>
      </p:sp>
      <p:sp>
        <p:nvSpPr>
          <p:cNvPr id="6" name="Content Placeholder 5">
            <a:extLst>
              <a:ext uri="{FF2B5EF4-FFF2-40B4-BE49-F238E27FC236}">
                <a16:creationId xmlns:a16="http://schemas.microsoft.com/office/drawing/2014/main" id="{DF434629-7781-3547-BF6B-1DDE8BE10EFB}"/>
              </a:ext>
            </a:extLst>
          </p:cNvPr>
          <p:cNvSpPr>
            <a:spLocks noGrp="1"/>
          </p:cNvSpPr>
          <p:nvPr>
            <p:ph idx="1"/>
          </p:nvPr>
        </p:nvSpPr>
        <p:spPr>
          <a:xfrm>
            <a:off x="6162604" y="587829"/>
            <a:ext cx="6029396" cy="5488518"/>
          </a:xfrm>
        </p:spPr>
        <p:txBody>
          <a:bodyPr>
            <a:normAutofit/>
          </a:bodyPr>
          <a:lstStyle/>
          <a:p>
            <a:r>
              <a:rPr lang="en-GB" dirty="0"/>
              <a:t>Who moves….</a:t>
            </a:r>
          </a:p>
          <a:p>
            <a:pPr lvl="1"/>
            <a:r>
              <a:rPr lang="en-GB" dirty="0"/>
              <a:t>Skilled - Unskilled </a:t>
            </a:r>
          </a:p>
          <a:p>
            <a:pPr lvl="1"/>
            <a:r>
              <a:rPr lang="en-GB" dirty="0"/>
              <a:t>Men + Women + Youth</a:t>
            </a:r>
          </a:p>
          <a:p>
            <a:r>
              <a:rPr lang="en-GB" dirty="0"/>
              <a:t>Why they move….</a:t>
            </a:r>
          </a:p>
          <a:p>
            <a:pPr lvl="1"/>
            <a:r>
              <a:rPr lang="en-GB" dirty="0"/>
              <a:t>Demographic (Macro)</a:t>
            </a:r>
          </a:p>
          <a:p>
            <a:pPr lvl="1"/>
            <a:r>
              <a:rPr lang="en-GB" dirty="0"/>
              <a:t>Economic</a:t>
            </a:r>
          </a:p>
          <a:p>
            <a:pPr lvl="1"/>
            <a:r>
              <a:rPr lang="en-GB" dirty="0"/>
              <a:t>Environmental</a:t>
            </a:r>
          </a:p>
          <a:p>
            <a:pPr lvl="1"/>
            <a:r>
              <a:rPr lang="en-GB" dirty="0"/>
              <a:t>Human Development</a:t>
            </a:r>
          </a:p>
          <a:p>
            <a:pPr lvl="1"/>
            <a:r>
              <a:rPr lang="en-GB" dirty="0"/>
              <a:t>Security</a:t>
            </a:r>
          </a:p>
          <a:p>
            <a:pPr lvl="1"/>
            <a:r>
              <a:rPr lang="en-GB" dirty="0"/>
              <a:t>Supranational</a:t>
            </a:r>
          </a:p>
          <a:p>
            <a:pPr lvl="1"/>
            <a:r>
              <a:rPr lang="en-GB" dirty="0"/>
              <a:t>Politico-Institutional</a:t>
            </a:r>
          </a:p>
          <a:p>
            <a:pPr lvl="1"/>
            <a:r>
              <a:rPr lang="en-GB" dirty="0"/>
              <a:t>Socio-cultural (Meso)</a:t>
            </a:r>
          </a:p>
          <a:p>
            <a:pPr lvl="1"/>
            <a:r>
              <a:rPr lang="en-GB" dirty="0"/>
              <a:t>Individual (Micro)</a:t>
            </a:r>
          </a:p>
          <a:p>
            <a:r>
              <a:rPr lang="en-GB" dirty="0"/>
              <a:t>How they move…</a:t>
            </a:r>
          </a:p>
          <a:p>
            <a:pPr lvl="1"/>
            <a:r>
              <a:rPr lang="en-GB" dirty="0"/>
              <a:t>Regular Vs Irregular</a:t>
            </a:r>
          </a:p>
        </p:txBody>
      </p:sp>
      <p:sp>
        <p:nvSpPr>
          <p:cNvPr id="4" name="Slide Number Placeholder 3">
            <a:extLst>
              <a:ext uri="{FF2B5EF4-FFF2-40B4-BE49-F238E27FC236}">
                <a16:creationId xmlns:a16="http://schemas.microsoft.com/office/drawing/2014/main" id="{5246FEDE-AAD4-AB4F-9E60-53C26743280B}"/>
              </a:ext>
            </a:extLst>
          </p:cNvPr>
          <p:cNvSpPr>
            <a:spLocks noGrp="1"/>
          </p:cNvSpPr>
          <p:nvPr>
            <p:ph type="sldNum" sz="quarter" idx="12"/>
          </p:nvPr>
        </p:nvSpPr>
        <p:spPr/>
        <p:txBody>
          <a:bodyPr/>
          <a:lstStyle/>
          <a:p>
            <a:fld id="{A85EF1E5-F080-0048-9372-CF230FDE727D}" type="slidenum">
              <a:rPr lang="es-ES" smtClean="0"/>
              <a:t>9</a:t>
            </a:fld>
            <a:endParaRPr lang="es-ES"/>
          </a:p>
        </p:txBody>
      </p:sp>
      <p:pic>
        <p:nvPicPr>
          <p:cNvPr id="12" name="Picture 11" descr="Graphical user interface, text, application&#10;&#10;Description automatically generated">
            <a:extLst>
              <a:ext uri="{FF2B5EF4-FFF2-40B4-BE49-F238E27FC236}">
                <a16:creationId xmlns:a16="http://schemas.microsoft.com/office/drawing/2014/main" id="{3EC77848-4E2E-8F40-AD8B-7C7D2459AF9A}"/>
              </a:ext>
            </a:extLst>
          </p:cNvPr>
          <p:cNvPicPr>
            <a:picLocks noChangeAspect="1"/>
          </p:cNvPicPr>
          <p:nvPr/>
        </p:nvPicPr>
        <p:blipFill>
          <a:blip r:embed="rId2"/>
          <a:stretch>
            <a:fillRect/>
          </a:stretch>
        </p:blipFill>
        <p:spPr>
          <a:xfrm>
            <a:off x="0" y="0"/>
            <a:ext cx="6029398" cy="6858000"/>
          </a:xfrm>
          <a:prstGeom prst="rect">
            <a:avLst/>
          </a:prstGeom>
        </p:spPr>
      </p:pic>
    </p:spTree>
    <p:extLst>
      <p:ext uri="{BB962C8B-B14F-4D97-AF65-F5344CB8AC3E}">
        <p14:creationId xmlns:p14="http://schemas.microsoft.com/office/powerpoint/2010/main" val="2659604680"/>
      </p:ext>
    </p:extLst>
  </p:cSld>
  <p:clrMapOvr>
    <a:masterClrMapping/>
  </p:clrMapOvr>
</p:sld>
</file>

<file path=ppt/theme/theme1.xml><?xml version="1.0" encoding="utf-8"?>
<a:theme xmlns:a="http://schemas.openxmlformats.org/drawingml/2006/main" name="Tema de Office">
  <a:themeElements>
    <a:clrScheme name="EUI colour palette">
      <a:dk1>
        <a:srgbClr val="004575"/>
      </a:dk1>
      <a:lt1>
        <a:srgbClr val="FFFFFF"/>
      </a:lt1>
      <a:dk2>
        <a:srgbClr val="004575"/>
      </a:dk2>
      <a:lt2>
        <a:srgbClr val="FFFFFF"/>
      </a:lt2>
      <a:accent1>
        <a:srgbClr val="8F932F"/>
      </a:accent1>
      <a:accent2>
        <a:srgbClr val="C85826"/>
      </a:accent2>
      <a:accent3>
        <a:srgbClr val="C3AEA1"/>
      </a:accent3>
      <a:accent4>
        <a:srgbClr val="F1C36F"/>
      </a:accent4>
      <a:accent5>
        <a:srgbClr val="2480C4"/>
      </a:accent5>
      <a:accent6>
        <a:srgbClr val="00457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Academic Service" id="{5E2EB0F1-174C-BC4A-B192-4CF59ECE31EC}" vid="{F5655533-67E7-A242-A11F-A8F771E90D1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11551</TotalTime>
  <Words>1911</Words>
  <Application>Microsoft Macintosh PowerPoint</Application>
  <PresentationFormat>Widescreen</PresentationFormat>
  <Paragraphs>250</Paragraphs>
  <Slides>35</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Arial Narrow</vt:lpstr>
      <vt:lpstr>Calibri</vt:lpstr>
      <vt:lpstr>Lato Light</vt:lpstr>
      <vt:lpstr>Open Sans</vt:lpstr>
      <vt:lpstr>Open Sans Light</vt:lpstr>
      <vt:lpstr>Poppins</vt:lpstr>
      <vt:lpstr>Tema de Office</vt:lpstr>
      <vt:lpstr>Regional Approaches on Labour Migration and Mobility in Africa</vt:lpstr>
      <vt:lpstr>PowerPoint Presentation</vt:lpstr>
      <vt:lpstr>PowerPoint Presentation</vt:lpstr>
      <vt:lpstr>Labour Migration in Africa</vt:lpstr>
      <vt:lpstr>PowerPoint Presentation</vt:lpstr>
      <vt:lpstr>PowerPoint Presentation</vt:lpstr>
      <vt:lpstr>Migrant Labour Force in IGAD Region</vt:lpstr>
      <vt:lpstr>International Migrants in Labour Force, EAC</vt:lpstr>
      <vt:lpstr>Migration drivers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Labour Migration Governance</vt:lpstr>
      <vt:lpstr>Global and Continental Frameworks</vt:lpstr>
      <vt:lpstr>EAC Frameworks on Labour Migration</vt:lpstr>
      <vt:lpstr>IGAD Frameworks on Labour Migration</vt:lpstr>
      <vt:lpstr>PowerPoint Presentation</vt:lpstr>
      <vt:lpstr>Observations of Labour Migration Governance in EHoA</vt:lpstr>
      <vt:lpstr>Labour Migration Programmes and Initiatives</vt:lpstr>
      <vt:lpstr>PowerPoint Presentation</vt:lpstr>
      <vt:lpstr>   Interactive Session</vt:lpstr>
      <vt:lpstr>Dialogue: Pan-African Forum on Migration (PAFOM)</vt:lpstr>
      <vt:lpstr>Programming: Joint Labour Migration Programme</vt:lpstr>
      <vt:lpstr>Regional Ministerial Forum on Migration </vt:lpstr>
      <vt:lpstr>Better Regional Labour Migration Programme</vt:lpstr>
      <vt:lpstr>Types of Labour Migration Programmes: National Level</vt:lpstr>
      <vt:lpstr>PowerPoint Presentation</vt:lpstr>
      <vt:lpstr>PowerPoint Presentation</vt:lpstr>
      <vt:lpstr>Group Work</vt:lpstr>
      <vt:lpstr>Instructions</vt:lpstr>
      <vt:lpstr>Key Issues to Identify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Medina Medina, Eva</dc:creator>
  <cp:lastModifiedBy>Linda Oucho</cp:lastModifiedBy>
  <cp:revision>22</cp:revision>
  <dcterms:created xsi:type="dcterms:W3CDTF">2021-05-18T08:52:24Z</dcterms:created>
  <dcterms:modified xsi:type="dcterms:W3CDTF">2022-07-22T13:12:22Z</dcterms:modified>
</cp:coreProperties>
</file>