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9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971" autoAdjust="0"/>
  </p:normalViewPr>
  <p:slideViewPr>
    <p:cSldViewPr showGuides="1">
      <p:cViewPr>
        <p:scale>
          <a:sx n="100" d="100"/>
          <a:sy n="100" d="100"/>
        </p:scale>
        <p:origin x="872" y="760"/>
      </p:cViewPr>
      <p:guideLst>
        <p:guide orient="horz" pos="3702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FC83-C1C7-4552-9DF9-3FFC5D4D32E4}" type="datetimeFigureOut">
              <a:rPr lang="en-GB" smtClean="0"/>
              <a:t>18/07/13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538E-9F28-4FC4-8B5A-3752470D9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1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749B2-99BF-4C5C-90A5-892F6B60191C}" type="datetimeFigureOut">
              <a:rPr lang="en-GB" smtClean="0"/>
              <a:t>18/07/13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5BE1-0FDC-4E5E-A141-6036D6B00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F293-D505-4778-A4FC-F26248CCE5E1}" type="datetime1">
              <a:rPr lang="it-IT" smtClean="0"/>
              <a:t>18/07/13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MPC - www.migrationpolicycentre.eu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80E6-4526-4118-B3EC-FF4E77BA3A5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1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atter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7"/>
          </a:xfrm>
        </p:spPr>
        <p:txBody>
          <a:bodyPr anchor="b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6400800" cy="1872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504B9-9A84-4676-B81D-548B42E577D4}" type="datetime1">
              <a:rPr lang="it-IT" smtClean="0"/>
              <a:t>18/07/13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6789-D242-4D40-AF71-1DA9CF44B5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6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1268760"/>
            <a:ext cx="568863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it-IT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12125-FDE9-4D83-8C57-35800ACE8845}" type="datetime1">
              <a:rPr lang="it-IT" smtClean="0"/>
              <a:t>18/07/13</a:t>
            </a:fld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C10D1-6866-4AC9-B4C1-8A91528F5304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81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A352-700A-4ECD-B0C6-440CF2B4B97E}" type="datetime1">
              <a:rPr lang="it-IT" smtClean="0"/>
              <a:t>18/07/13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7AA2-2322-4A0D-8764-9C1E060557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2A53-47FC-40D1-B88A-4A198A7D5FF5}" type="datetime1">
              <a:rPr lang="it-IT" smtClean="0"/>
              <a:t>18/07/13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6481-3E94-4D5C-AFE8-1EFBE10D50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6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1FF6-DDF4-467A-BF73-3CCEF69ED3D0}" type="datetime1">
              <a:rPr lang="it-IT" smtClean="0"/>
              <a:t>18/07/13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6E33-FBFD-4C59-9825-C3270BE70F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77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168352" cy="9361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245422" cy="496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3168352" cy="403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B43F-3ACB-4AD9-A470-969244D994A5}" type="datetime1">
              <a:rPr lang="it-IT" smtClean="0"/>
              <a:t>18/07/13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ACD6-5B29-427E-B6BE-32C1944AA7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04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691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8760"/>
            <a:ext cx="5486400" cy="3530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522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8135-7EC8-4898-BFA2-1922F8DE78C0}" type="datetime1">
              <a:rPr lang="it-IT" smtClean="0"/>
              <a:t>18/07/13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B6FA-0BCB-4306-B200-BD1629BD8D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5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8" Type="http://schemas.openxmlformats.org/officeDocument/2006/relationships/image" Target="../media/image5.jpg"/><Relationship Id="rId9" Type="http://schemas.openxmlformats.org/officeDocument/2006/relationships/image" Target="../media/image3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1680" y="1988840"/>
            <a:ext cx="71287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0719D-0FF2-4D5F-84A8-0CAA3ABE0B49}" type="datetime1">
              <a:rPr lang="it-IT" smtClean="0"/>
              <a:t>18/07/13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it-IT" dirty="0" smtClean="0"/>
              <a:t>MPC - www.migrationpolicycentre.eu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684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D80E6-4526-4118-B3EC-FF4E77BA3A56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8" name="Picture 14" descr="C:\Users\aboursie\AppData\Local\Microsoft\Windows\Temporary Internet Files\Content.Outlook\PC0W3XJC\MPC Logo A-1 Vertical Solid Blue Light CMYK (2)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14" y="332656"/>
            <a:ext cx="1319158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Users\aboursie\AppData\Local\Microsoft\Windows\Temporary Internet Files\Content.Outlook\PC0W3XJC\EU Flag 1 8 M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0043"/>
            <a:ext cx="6635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hf hdr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979712" y="1340768"/>
            <a:ext cx="56886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536" y="2780928"/>
            <a:ext cx="8291264" cy="33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F07737-E37C-473D-977F-A7F65B4B5808}" type="datetime1">
              <a:rPr lang="it-IT" smtClean="0"/>
              <a:t>18/07/13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684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9" name="Picture 15" descr="C:\Users\aboursie\AppData\Local\Microsoft\Windows\Temporary Internet Files\Content.Outlook\PC0W3XJC\EU Flag 1 8 MB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00" y="6300043"/>
            <a:ext cx="6635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:\Users\aboursie\AppData\Local\Microsoft\Windows\Temporary Internet Files\Content.Outlook\PC0W3XJC\MPC Logo A-1 Vertical Solid Blue Light CMYK (2)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72" y="332656"/>
            <a:ext cx="838800" cy="84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</p:sldLayoutIdLst>
  <p:hf hdr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2016224"/>
          </a:xfrm>
        </p:spPr>
        <p:txBody>
          <a:bodyPr/>
          <a:lstStyle/>
          <a:p>
            <a:pPr algn="ctr"/>
            <a:r>
              <a:rPr lang="en-GB" sz="2000" b="1" dirty="0" smtClean="0">
                <a:solidFill>
                  <a:srgbClr val="000090"/>
                </a:solidFill>
              </a:rPr>
              <a:t>KNOW RESET Final Conference</a:t>
            </a:r>
            <a:br>
              <a:rPr lang="en-GB" sz="2000" b="1" dirty="0" smtClean="0">
                <a:solidFill>
                  <a:srgbClr val="000090"/>
                </a:solidFill>
              </a:rPr>
            </a:br>
            <a:r>
              <a:rPr lang="en-GB" sz="2000" i="1" dirty="0" smtClean="0">
                <a:solidFill>
                  <a:srgbClr val="000090"/>
                </a:solidFill>
              </a:rPr>
              <a:t>Refugee Resettlement in the EU: </a:t>
            </a:r>
            <a:br>
              <a:rPr lang="en-GB" sz="2000" i="1" dirty="0" smtClean="0">
                <a:solidFill>
                  <a:srgbClr val="000090"/>
                </a:solidFill>
              </a:rPr>
            </a:br>
            <a:r>
              <a:rPr lang="en-GB" sz="2000" i="1" dirty="0" smtClean="0">
                <a:solidFill>
                  <a:srgbClr val="000090"/>
                </a:solidFill>
              </a:rPr>
              <a:t>Towards a Concerted and Sustainable Commitment</a:t>
            </a:r>
            <a:br>
              <a:rPr lang="en-GB" sz="2000" i="1" dirty="0" smtClean="0">
                <a:solidFill>
                  <a:srgbClr val="000090"/>
                </a:solidFill>
              </a:rPr>
            </a:br>
            <a:r>
              <a:rPr lang="en-GB" sz="2000" dirty="0" smtClean="0">
                <a:solidFill>
                  <a:srgbClr val="000090"/>
                </a:solidFill>
              </a:rPr>
              <a:t>10 July 2013, Brussels</a:t>
            </a:r>
            <a:endParaRPr lang="en-GB" sz="2000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GB" sz="2400" b="1" dirty="0" smtClean="0">
              <a:solidFill>
                <a:srgbClr val="00800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008000"/>
                </a:solidFill>
              </a:rPr>
              <a:t>Between Shared Standards and Diversity </a:t>
            </a:r>
          </a:p>
          <a:p>
            <a:pPr algn="ctr"/>
            <a:r>
              <a:rPr lang="en-GB" sz="2400" b="1" dirty="0" smtClean="0">
                <a:solidFill>
                  <a:srgbClr val="008000"/>
                </a:solidFill>
              </a:rPr>
              <a:t>in Legal and Policy Frames</a:t>
            </a:r>
          </a:p>
          <a:p>
            <a:pPr algn="ctr"/>
            <a:endParaRPr lang="en-GB" sz="2400" b="1" dirty="0" smtClean="0">
              <a:solidFill>
                <a:srgbClr val="008000"/>
              </a:solidFill>
            </a:endParaRPr>
          </a:p>
          <a:p>
            <a:pPr algn="ctr"/>
            <a:r>
              <a:rPr lang="en-GB" sz="2400" dirty="0" err="1" smtClean="0">
                <a:solidFill>
                  <a:srgbClr val="008000"/>
                </a:solidFill>
              </a:rPr>
              <a:t>Delphine</a:t>
            </a:r>
            <a:r>
              <a:rPr lang="en-GB" sz="2400" dirty="0" smtClean="0">
                <a:solidFill>
                  <a:srgbClr val="008000"/>
                </a:solidFill>
              </a:rPr>
              <a:t> PERRIN</a:t>
            </a: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D80E6-4526-4118-B3EC-FF4E77BA3A56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C4D68-80F1-4351-8BE2-C80D87A5A46C}" type="datetime1">
              <a:rPr lang="it-IT" smtClean="0"/>
              <a:t>18/07/13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992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988841"/>
            <a:ext cx="7128792" cy="792088"/>
          </a:xfrm>
        </p:spPr>
        <p:txBody>
          <a:bodyPr/>
          <a:lstStyle/>
          <a:p>
            <a:pPr algn="ctr"/>
            <a:r>
              <a:rPr lang="fr-FR" sz="2400" dirty="0" smtClean="0">
                <a:solidFill>
                  <a:srgbClr val="0000FF"/>
                </a:solidFill>
              </a:rPr>
              <a:t>THE DEVELOPMENT OF COMMON STANDARDS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3140968"/>
            <a:ext cx="6400800" cy="2808312"/>
          </a:xfrm>
        </p:spPr>
        <p:txBody>
          <a:bodyPr/>
          <a:lstStyle/>
          <a:p>
            <a:r>
              <a:rPr lang="fr-FR" sz="2400" dirty="0" smtClean="0">
                <a:solidFill>
                  <a:srgbClr val="0000FF"/>
                </a:solidFill>
              </a:rPr>
              <a:t>By UNHCR</a:t>
            </a:r>
          </a:p>
          <a:p>
            <a:pPr marL="342900" indent="-342900">
              <a:buFontTx/>
              <a:buChar char="-"/>
            </a:pPr>
            <a:r>
              <a:rPr lang="fr-FR" sz="2400" dirty="0" err="1" smtClean="0">
                <a:solidFill>
                  <a:srgbClr val="008000"/>
                </a:solidFill>
              </a:rPr>
              <a:t>Refugees</a:t>
            </a:r>
            <a:r>
              <a:rPr lang="fr-FR" sz="2400" dirty="0" smtClean="0">
                <a:solidFill>
                  <a:srgbClr val="008000"/>
                </a:solidFill>
              </a:rPr>
              <a:t> to </a:t>
            </a:r>
            <a:r>
              <a:rPr lang="fr-FR" sz="2400" dirty="0" err="1" smtClean="0">
                <a:solidFill>
                  <a:srgbClr val="008000"/>
                </a:solidFill>
              </a:rPr>
              <a:t>be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</a:rPr>
              <a:t>resettled</a:t>
            </a:r>
            <a:endParaRPr lang="fr-FR" sz="2400" dirty="0" smtClean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8000"/>
                </a:solidFill>
              </a:rPr>
              <a:t>Protection to </a:t>
            </a:r>
            <a:r>
              <a:rPr lang="fr-FR" sz="2400" dirty="0" err="1" smtClean="0">
                <a:solidFill>
                  <a:srgbClr val="008000"/>
                </a:solidFill>
              </a:rPr>
              <a:t>be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</a:rPr>
              <a:t>granted</a:t>
            </a:r>
            <a:endParaRPr lang="fr-FR" sz="2400" dirty="0" smtClean="0">
              <a:solidFill>
                <a:srgbClr val="008000"/>
              </a:solidFill>
            </a:endParaRPr>
          </a:p>
          <a:p>
            <a:r>
              <a:rPr lang="fr-FR" sz="2400" dirty="0" err="1" smtClean="0">
                <a:solidFill>
                  <a:srgbClr val="0000FF"/>
                </a:solidFill>
              </a:rPr>
              <a:t>Supported</a:t>
            </a:r>
            <a:r>
              <a:rPr lang="fr-FR" sz="2400" dirty="0" smtClean="0">
                <a:solidFill>
                  <a:srgbClr val="0000FF"/>
                </a:solidFill>
              </a:rPr>
              <a:t> by the EU</a:t>
            </a:r>
          </a:p>
          <a:p>
            <a:pPr marL="342900" indent="-342900">
              <a:buFontTx/>
              <a:buChar char="-"/>
            </a:pPr>
            <a:r>
              <a:rPr lang="fr-FR" sz="2400" dirty="0" err="1" smtClean="0">
                <a:solidFill>
                  <a:srgbClr val="008000"/>
                </a:solidFill>
              </a:rPr>
              <a:t>Priority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</a:rPr>
              <a:t>Individuals</a:t>
            </a:r>
            <a:r>
              <a:rPr lang="fr-FR" sz="2400" dirty="0" smtClean="0">
                <a:solidFill>
                  <a:srgbClr val="008000"/>
                </a:solidFill>
              </a:rPr>
              <a:t> and Groups to </a:t>
            </a:r>
            <a:r>
              <a:rPr lang="fr-FR" sz="2400" dirty="0" err="1" smtClean="0">
                <a:solidFill>
                  <a:srgbClr val="008000"/>
                </a:solidFill>
              </a:rPr>
              <a:t>be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</a:rPr>
              <a:t>sponsored</a:t>
            </a:r>
            <a:endParaRPr lang="fr-FR" sz="2400" dirty="0" smtClean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 err="1" smtClean="0">
                <a:solidFill>
                  <a:srgbClr val="008000"/>
                </a:solidFill>
              </a:rPr>
              <a:t>Status</a:t>
            </a:r>
            <a:r>
              <a:rPr lang="fr-FR" sz="2400" dirty="0" smtClean="0">
                <a:solidFill>
                  <a:srgbClr val="008000"/>
                </a:solidFill>
              </a:rPr>
              <a:t> to </a:t>
            </a:r>
            <a:r>
              <a:rPr lang="fr-FR" sz="2400" dirty="0" err="1" smtClean="0">
                <a:solidFill>
                  <a:srgbClr val="008000"/>
                </a:solidFill>
              </a:rPr>
              <a:t>be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</a:rPr>
              <a:t>granted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504B9-9A84-4676-B81D-548B42E577D4}" type="datetime1">
              <a:rPr lang="it-IT" smtClean="0"/>
              <a:t>18/07/13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16789-D242-4D40-AF71-1DA9CF44B5B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31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 smtClean="0">
                <a:solidFill>
                  <a:srgbClr val="0000FF"/>
                </a:solidFill>
              </a:rPr>
              <a:t>To which Extent do Member States share these Standards?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284984"/>
            <a:ext cx="6400800" cy="2952328"/>
          </a:xfrm>
        </p:spPr>
        <p:txBody>
          <a:bodyPr/>
          <a:lstStyle/>
          <a:p>
            <a:pPr marL="342900" indent="-342900">
              <a:buFont typeface="Zapf Dingbats" charset="0"/>
              <a:buChar char="✓"/>
            </a:pPr>
            <a:r>
              <a:rPr lang="en-GB" sz="2400" dirty="0" smtClean="0">
                <a:solidFill>
                  <a:srgbClr val="3366FF"/>
                </a:solidFill>
                <a:sym typeface="Zapf Dingbats"/>
              </a:rPr>
              <a:t>The Development of Legal, Administrative and Policy Frameworks</a:t>
            </a:r>
            <a:endParaRPr lang="en-GB" sz="2400" dirty="0">
              <a:solidFill>
                <a:srgbClr val="3366FF"/>
              </a:solidFill>
              <a:latin typeface="Times New Roman"/>
              <a:ea typeface="Zapf Dingbats"/>
              <a:cs typeface="Times New Roman"/>
              <a:sym typeface="Zapf Dingbats"/>
            </a:endParaRPr>
          </a:p>
          <a:p>
            <a:pPr marL="342900" indent="-342900">
              <a:buFont typeface="Zapf Dingbats" charset="0"/>
              <a:buChar char="✓"/>
            </a:pPr>
            <a:r>
              <a:rPr lang="en-GB" sz="2400" b="1" dirty="0" smtClean="0">
                <a:latin typeface="Times New Roman"/>
                <a:ea typeface="Zapf Dingbats"/>
                <a:cs typeface="Times New Roman"/>
                <a:sym typeface="Zapf Dingbats"/>
              </a:rPr>
              <a:t>3 Turning Points</a:t>
            </a:r>
            <a:r>
              <a:rPr lang="en-GB" sz="2400" dirty="0" smtClean="0">
                <a:latin typeface="Times New Roman"/>
                <a:ea typeface="Zapf Dingbats"/>
                <a:cs typeface="Times New Roman"/>
                <a:sym typeface="Zapf Dingbats"/>
              </a:rPr>
              <a:t>: </a:t>
            </a:r>
          </a:p>
          <a:p>
            <a:pPr algn="ctr"/>
            <a:r>
              <a:rPr lang="en-GB" sz="2400" dirty="0" smtClean="0">
                <a:latin typeface="Times New Roman"/>
                <a:ea typeface="Zapf Dingbats"/>
                <a:cs typeface="Times New Roman"/>
                <a:sym typeface="Zapf Dingbats"/>
              </a:rPr>
              <a:t>Beginning 2000s, 2007/2008, 2011/2012</a:t>
            </a:r>
          </a:p>
          <a:p>
            <a:endParaRPr lang="en-GB" sz="2000" dirty="0">
              <a:solidFill>
                <a:srgbClr val="008000"/>
              </a:solidFill>
            </a:endParaRPr>
          </a:p>
          <a:p>
            <a:r>
              <a:rPr lang="en-GB" sz="2000" i="1" dirty="0" smtClean="0">
                <a:solidFill>
                  <a:srgbClr val="008000"/>
                </a:solidFill>
              </a:rPr>
              <a:t>Meaning of Formal Commitments </a:t>
            </a:r>
          </a:p>
          <a:p>
            <a:pPr marL="342900" indent="-342900">
              <a:buFont typeface="Wingdings" charset="0"/>
              <a:buChar char=""/>
            </a:pPr>
            <a:r>
              <a:rPr lang="en-GB" sz="2000" i="1" dirty="0" smtClean="0">
                <a:solidFill>
                  <a:srgbClr val="008000"/>
                </a:solidFill>
                <a:latin typeface="Times New Roman"/>
                <a:ea typeface="Wingdings"/>
                <a:cs typeface="Times New Roman"/>
                <a:sym typeface="Wingdings"/>
              </a:rPr>
              <a:t>in Terms of Intention</a:t>
            </a:r>
          </a:p>
          <a:p>
            <a:pPr marL="342900" indent="-342900">
              <a:buFont typeface="Wingdings" charset="0"/>
              <a:buChar char=""/>
            </a:pPr>
            <a:r>
              <a:rPr lang="fr-FR" sz="2000" i="1" dirty="0" smtClean="0">
                <a:solidFill>
                  <a:srgbClr val="008000"/>
                </a:solidFill>
                <a:latin typeface="Times New Roman"/>
                <a:ea typeface="Wingdings"/>
                <a:cs typeface="Times New Roman"/>
                <a:sym typeface="Wingdings"/>
              </a:rPr>
              <a:t>I</a:t>
            </a:r>
            <a:r>
              <a:rPr lang="en-GB" sz="2000" i="1" dirty="0" smtClean="0">
                <a:solidFill>
                  <a:srgbClr val="008000"/>
                </a:solidFill>
                <a:latin typeface="Times New Roman"/>
                <a:ea typeface="Wingdings"/>
                <a:cs typeface="Times New Roman"/>
                <a:sym typeface="Wingdings"/>
              </a:rPr>
              <a:t>n Terms of Practice</a:t>
            </a:r>
            <a:endParaRPr lang="en-GB" sz="2000" i="1" dirty="0">
              <a:solidFill>
                <a:srgbClr val="008000"/>
              </a:solidFill>
            </a:endParaRPr>
          </a:p>
          <a:p>
            <a:endParaRPr lang="en-GB" sz="2000" i="1" dirty="0" smtClean="0">
              <a:solidFill>
                <a:srgbClr val="008000"/>
              </a:solidFill>
            </a:endParaRPr>
          </a:p>
          <a:p>
            <a:pPr marL="342900" indent="-342900">
              <a:buFontTx/>
              <a:buChar char="•"/>
            </a:pPr>
            <a:endParaRPr lang="en-GB" sz="2000" i="1" dirty="0" smtClean="0">
              <a:solidFill>
                <a:srgbClr val="008000"/>
              </a:solidFill>
            </a:endParaRPr>
          </a:p>
          <a:p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16789-D242-4D40-AF71-1DA9CF44B5B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8941A-5F7D-471D-AA14-DFC29B1E7C31}" type="datetime1">
              <a:rPr lang="it-IT" smtClean="0"/>
              <a:t>18/07/13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MPC - www.migrationpolicycentre.eu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9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err="1" smtClean="0">
                <a:solidFill>
                  <a:srgbClr val="000090"/>
                </a:solidFill>
              </a:rPr>
              <a:t>Diversity</a:t>
            </a:r>
            <a:r>
              <a:rPr lang="fr-FR" sz="2400" dirty="0" smtClean="0">
                <a:solidFill>
                  <a:srgbClr val="000090"/>
                </a:solidFill>
              </a:rPr>
              <a:t> in </a:t>
            </a:r>
            <a:r>
              <a:rPr lang="fr-FR" sz="2400" dirty="0" err="1" smtClean="0">
                <a:solidFill>
                  <a:srgbClr val="000090"/>
                </a:solidFill>
              </a:rPr>
              <a:t>Selection</a:t>
            </a:r>
            <a:r>
              <a:rPr lang="fr-FR" sz="2400" dirty="0" smtClean="0">
                <a:solidFill>
                  <a:srgbClr val="000090"/>
                </a:solidFill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</a:rPr>
              <a:t>Criteria</a:t>
            </a:r>
            <a:r>
              <a:rPr lang="fr-FR" sz="2400" dirty="0" smtClean="0">
                <a:solidFill>
                  <a:srgbClr val="000090"/>
                </a:solidFill>
              </a:rPr>
              <a:t> </a:t>
            </a:r>
            <a:br>
              <a:rPr lang="fr-FR" sz="2400" dirty="0" smtClean="0">
                <a:solidFill>
                  <a:srgbClr val="000090"/>
                </a:solidFill>
              </a:rPr>
            </a:br>
            <a:endParaRPr lang="fr-FR" sz="2400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7584" y="2564904"/>
            <a:ext cx="7920880" cy="3489251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fr-FR" sz="2400" dirty="0">
                <a:solidFill>
                  <a:srgbClr val="3366FF"/>
                </a:solidFill>
              </a:rPr>
              <a:t>Geneva Convention </a:t>
            </a:r>
            <a:r>
              <a:rPr lang="fr-FR" sz="2400" dirty="0" err="1" smtClean="0">
                <a:solidFill>
                  <a:srgbClr val="3366FF"/>
                </a:solidFill>
              </a:rPr>
              <a:t>Definition</a:t>
            </a:r>
            <a:r>
              <a:rPr lang="fr-FR" sz="2400" dirty="0" smtClean="0">
                <a:solidFill>
                  <a:srgbClr val="3366FF"/>
                </a:solidFill>
              </a:rPr>
              <a:t> v/</a:t>
            </a:r>
            <a:endParaRPr lang="fr-FR" sz="24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3366FF"/>
                </a:solidFill>
              </a:rPr>
              <a:t>Mandate </a:t>
            </a:r>
            <a:r>
              <a:rPr lang="fr-FR" sz="2400" dirty="0" err="1">
                <a:solidFill>
                  <a:srgbClr val="3366FF"/>
                </a:solidFill>
              </a:rPr>
              <a:t>Refugees</a:t>
            </a:r>
            <a:r>
              <a:rPr lang="fr-FR" sz="2400" dirty="0">
                <a:solidFill>
                  <a:srgbClr val="3366FF"/>
                </a:solidFill>
              </a:rPr>
              <a:t> and Prima </a:t>
            </a:r>
            <a:r>
              <a:rPr lang="fr-FR" sz="2400" dirty="0" err="1">
                <a:solidFill>
                  <a:srgbClr val="3366FF"/>
                </a:solidFill>
              </a:rPr>
              <a:t>Facie</a:t>
            </a:r>
            <a:r>
              <a:rPr lang="fr-FR" sz="2400" dirty="0">
                <a:solidFill>
                  <a:srgbClr val="3366FF"/>
                </a:solidFill>
              </a:rPr>
              <a:t> Group </a:t>
            </a:r>
            <a:r>
              <a:rPr lang="fr-FR" sz="2400" dirty="0" err="1" smtClean="0">
                <a:solidFill>
                  <a:srgbClr val="3366FF"/>
                </a:solidFill>
              </a:rPr>
              <a:t>Determination</a:t>
            </a:r>
            <a:endParaRPr lang="fr-FR" sz="24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fr-FR" sz="24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GB" sz="2400" dirty="0" smtClean="0">
                <a:solidFill>
                  <a:srgbClr val="3366FF"/>
                </a:solidFill>
              </a:rPr>
              <a:t>National </a:t>
            </a:r>
            <a:r>
              <a:rPr lang="en-GB" sz="2400" dirty="0" smtClean="0">
                <a:solidFill>
                  <a:srgbClr val="3366FF"/>
                </a:solidFill>
              </a:rPr>
              <a:t>Preferences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3366FF"/>
                </a:solidFill>
              </a:rPr>
              <a:t>B</a:t>
            </a:r>
            <a:r>
              <a:rPr lang="en-GB" sz="2400" dirty="0" err="1" smtClean="0">
                <a:solidFill>
                  <a:srgbClr val="3366FF"/>
                </a:solidFill>
              </a:rPr>
              <a:t>ased</a:t>
            </a:r>
            <a:r>
              <a:rPr lang="en-GB" sz="2400" dirty="0" smtClean="0">
                <a:solidFill>
                  <a:srgbClr val="3366FF"/>
                </a:solidFill>
              </a:rPr>
              <a:t> on reception capacity, wish to integrate, foreign policy, EU policy, </a:t>
            </a:r>
            <a:r>
              <a:rPr lang="en-GB" sz="2400" dirty="0" err="1" smtClean="0">
                <a:solidFill>
                  <a:srgbClr val="3366FF"/>
                </a:solidFill>
              </a:rPr>
              <a:t>etc</a:t>
            </a:r>
            <a:r>
              <a:rPr lang="en-GB" sz="2400" dirty="0" smtClean="0">
                <a:solidFill>
                  <a:srgbClr val="3366FF"/>
                </a:solidFill>
              </a:rPr>
              <a:t> </a:t>
            </a:r>
            <a:endParaRPr lang="en-GB" sz="24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3366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32240" y="2492896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7A352-700A-4ECD-B0C6-440CF2B4B97E}" type="datetime1">
              <a:rPr lang="it-IT" smtClean="0"/>
              <a:t>18/07/13</a:t>
            </a:fld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67AA2-2322-4A0D-8764-9C1E060557E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08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err="1" smtClean="0">
                <a:solidFill>
                  <a:srgbClr val="000090"/>
                </a:solidFill>
              </a:rPr>
              <a:t>Diversity</a:t>
            </a:r>
            <a:r>
              <a:rPr lang="fr-FR" sz="2400" dirty="0" smtClean="0">
                <a:solidFill>
                  <a:srgbClr val="000090"/>
                </a:solidFill>
              </a:rPr>
              <a:t> in </a:t>
            </a:r>
            <a:r>
              <a:rPr lang="fr-FR" sz="2400" dirty="0" err="1" smtClean="0">
                <a:solidFill>
                  <a:srgbClr val="000090"/>
                </a:solidFill>
              </a:rPr>
              <a:t>Selection</a:t>
            </a:r>
            <a:r>
              <a:rPr lang="fr-FR" sz="2400" dirty="0" smtClean="0">
                <a:solidFill>
                  <a:srgbClr val="000090"/>
                </a:solidFill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</a:rPr>
              <a:t>Procedures</a:t>
            </a:r>
            <a:endParaRPr lang="fr-FR" sz="2400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7211144" cy="3561259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fr-FR" sz="2400" dirty="0">
                <a:solidFill>
                  <a:srgbClr val="3366FF"/>
                </a:solidFill>
              </a:rPr>
              <a:t>Dossiers / </a:t>
            </a:r>
            <a:r>
              <a:rPr lang="fr-FR" sz="2400" dirty="0" err="1">
                <a:solidFill>
                  <a:srgbClr val="3366FF"/>
                </a:solidFill>
              </a:rPr>
              <a:t>Selection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Missions</a:t>
            </a:r>
          </a:p>
          <a:p>
            <a:pPr marL="0" indent="0">
              <a:buNone/>
            </a:pPr>
            <a:endParaRPr lang="fr-FR" sz="2400" dirty="0">
              <a:solidFill>
                <a:srgbClr val="3366FF"/>
              </a:solidFill>
            </a:endParaRPr>
          </a:p>
          <a:p>
            <a:pPr>
              <a:buFont typeface="Zapf Dingbats" charset="0"/>
              <a:buChar char="✓"/>
            </a:pPr>
            <a:r>
              <a:rPr lang="fr-FR" sz="2400" dirty="0" err="1" smtClean="0">
                <a:solidFill>
                  <a:srgbClr val="3366FF"/>
                </a:solidFill>
              </a:rPr>
              <a:t>Pre</a:t>
            </a:r>
            <a:r>
              <a:rPr lang="fr-FR" sz="2400" dirty="0" err="1">
                <a:solidFill>
                  <a:srgbClr val="3366FF"/>
                </a:solidFill>
              </a:rPr>
              <a:t>-Arrival</a:t>
            </a:r>
            <a:r>
              <a:rPr lang="fr-FR" sz="2400" dirty="0">
                <a:solidFill>
                  <a:srgbClr val="3366FF"/>
                </a:solidFill>
              </a:rPr>
              <a:t> / Post-</a:t>
            </a:r>
            <a:r>
              <a:rPr lang="fr-FR" sz="2400" dirty="0" err="1">
                <a:solidFill>
                  <a:srgbClr val="3366FF"/>
                </a:solidFill>
              </a:rPr>
              <a:t>Arrival</a:t>
            </a:r>
            <a:r>
              <a:rPr lang="fr-FR" sz="2400" dirty="0">
                <a:solidFill>
                  <a:srgbClr val="3366FF"/>
                </a:solidFill>
              </a:rPr>
              <a:t> Application </a:t>
            </a:r>
            <a:r>
              <a:rPr lang="fr-FR" sz="2400" dirty="0" err="1" smtClean="0">
                <a:solidFill>
                  <a:srgbClr val="3366FF"/>
                </a:solidFill>
              </a:rPr>
              <a:t>Process</a:t>
            </a:r>
            <a:endParaRPr lang="fr-FR" sz="2400" dirty="0" smtClean="0">
              <a:solidFill>
                <a:srgbClr val="3366FF"/>
              </a:solidFill>
            </a:endParaRPr>
          </a:p>
          <a:p>
            <a:pPr>
              <a:buFont typeface="Zapf Dingbats" charset="0"/>
              <a:buChar char="✓"/>
            </a:pPr>
            <a:endParaRPr lang="fr-FR" sz="24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fr-FR" sz="2400" dirty="0" err="1">
                <a:solidFill>
                  <a:srgbClr val="3366FF"/>
                </a:solidFill>
              </a:rPr>
              <a:t>Stakeholders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400" dirty="0" err="1">
                <a:solidFill>
                  <a:srgbClr val="3366FF"/>
                </a:solidFill>
              </a:rPr>
              <a:t>Involved</a:t>
            </a:r>
            <a:r>
              <a:rPr lang="fr-FR" sz="2400" dirty="0">
                <a:solidFill>
                  <a:srgbClr val="3366FF"/>
                </a:solidFill>
              </a:rPr>
              <a:t> in the </a:t>
            </a:r>
            <a:r>
              <a:rPr lang="fr-FR" sz="2400" dirty="0" err="1">
                <a:solidFill>
                  <a:srgbClr val="3366FF"/>
                </a:solidFill>
              </a:rPr>
              <a:t>Selection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400" dirty="0" err="1">
                <a:solidFill>
                  <a:srgbClr val="3366FF"/>
                </a:solidFill>
              </a:rPr>
              <a:t>Process</a:t>
            </a:r>
            <a:endParaRPr lang="fr-FR" sz="2400" dirty="0">
              <a:solidFill>
                <a:srgbClr val="3366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3140968"/>
            <a:ext cx="4038600" cy="298519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7A352-700A-4ECD-B0C6-440CF2B4B97E}" type="datetime1">
              <a:rPr lang="it-IT" smtClean="0"/>
              <a:t>18/07/13</a:t>
            </a:fld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67AA2-2322-4A0D-8764-9C1E060557E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62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>
                <a:solidFill>
                  <a:srgbClr val="000090"/>
                </a:solidFill>
              </a:rPr>
              <a:t>Diversity</a:t>
            </a:r>
            <a:r>
              <a:rPr lang="fr-FR" sz="2400" dirty="0" smtClean="0">
                <a:solidFill>
                  <a:srgbClr val="000090"/>
                </a:solidFill>
              </a:rPr>
              <a:t> in </a:t>
            </a:r>
            <a:r>
              <a:rPr lang="fr-FR" sz="2400" dirty="0" err="1" smtClean="0">
                <a:solidFill>
                  <a:srgbClr val="000090"/>
                </a:solidFill>
              </a:rPr>
              <a:t>Status</a:t>
            </a:r>
            <a:r>
              <a:rPr lang="fr-FR" sz="2400" dirty="0" smtClean="0">
                <a:solidFill>
                  <a:srgbClr val="000090"/>
                </a:solidFill>
              </a:rPr>
              <a:t> and </a:t>
            </a:r>
            <a:r>
              <a:rPr lang="fr-FR" sz="2400" dirty="0" err="1" smtClean="0">
                <a:solidFill>
                  <a:srgbClr val="000090"/>
                </a:solidFill>
              </a:rPr>
              <a:t>Rights</a:t>
            </a:r>
            <a:r>
              <a:rPr lang="fr-FR" sz="2400" dirty="0" smtClean="0">
                <a:solidFill>
                  <a:srgbClr val="000090"/>
                </a:solidFill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</a:rPr>
              <a:t>Granted</a:t>
            </a:r>
            <a:endParaRPr lang="fr-FR" sz="2400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7499176" cy="3705275"/>
          </a:xfrm>
        </p:spPr>
        <p:txBody>
          <a:bodyPr/>
          <a:lstStyle/>
          <a:p>
            <a:r>
              <a:rPr lang="fr-FR" sz="2400" dirty="0" err="1" smtClean="0">
                <a:solidFill>
                  <a:srgbClr val="008000"/>
                </a:solidFill>
              </a:rPr>
              <a:t>Refugee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</a:rPr>
              <a:t>Status</a:t>
            </a:r>
            <a:r>
              <a:rPr lang="fr-FR" sz="2400" dirty="0" smtClean="0">
                <a:solidFill>
                  <a:srgbClr val="008000"/>
                </a:solidFill>
              </a:rPr>
              <a:t> v/ </a:t>
            </a:r>
            <a:r>
              <a:rPr lang="fr-FR" sz="2400" dirty="0" err="1" smtClean="0">
                <a:solidFill>
                  <a:srgbClr val="008000"/>
                </a:solidFill>
              </a:rPr>
              <a:t>Subsidiary</a:t>
            </a:r>
            <a:r>
              <a:rPr lang="fr-FR" sz="2400" dirty="0" smtClean="0">
                <a:solidFill>
                  <a:srgbClr val="008000"/>
                </a:solidFill>
              </a:rPr>
              <a:t> Protection</a:t>
            </a:r>
          </a:p>
          <a:p>
            <a:endParaRPr lang="fr-FR" sz="2400" dirty="0" smtClean="0">
              <a:solidFill>
                <a:srgbClr val="008000"/>
              </a:solidFill>
            </a:endParaRPr>
          </a:p>
          <a:p>
            <a:r>
              <a:rPr lang="fr-FR" sz="2400" dirty="0" smtClean="0">
                <a:solidFill>
                  <a:srgbClr val="008000"/>
                </a:solidFill>
              </a:rPr>
              <a:t>Permanent </a:t>
            </a:r>
            <a:r>
              <a:rPr lang="fr-FR" sz="2400" dirty="0" err="1" smtClean="0">
                <a:solidFill>
                  <a:srgbClr val="008000"/>
                </a:solidFill>
              </a:rPr>
              <a:t>Residence</a:t>
            </a:r>
            <a:r>
              <a:rPr lang="fr-FR" sz="2400" dirty="0" smtClean="0">
                <a:solidFill>
                  <a:srgbClr val="008000"/>
                </a:solidFill>
              </a:rPr>
              <a:t> v/ </a:t>
            </a:r>
            <a:r>
              <a:rPr lang="fr-FR" sz="2400" dirty="0" err="1" smtClean="0">
                <a:solidFill>
                  <a:srgbClr val="008000"/>
                </a:solidFill>
              </a:rPr>
              <a:t>Temporary</a:t>
            </a:r>
            <a:r>
              <a:rPr lang="fr-FR" sz="2400" dirty="0" smtClean="0">
                <a:solidFill>
                  <a:srgbClr val="008000"/>
                </a:solidFill>
              </a:rPr>
              <a:t> Protection</a:t>
            </a:r>
          </a:p>
          <a:p>
            <a:endParaRPr lang="fr-FR" sz="2400" dirty="0">
              <a:solidFill>
                <a:srgbClr val="008000"/>
              </a:solidFill>
            </a:endParaRPr>
          </a:p>
          <a:p>
            <a:r>
              <a:rPr lang="fr-FR" sz="2400" dirty="0" err="1" smtClean="0">
                <a:solidFill>
                  <a:srgbClr val="008000"/>
                </a:solidFill>
              </a:rPr>
              <a:t>Integration</a:t>
            </a:r>
            <a:r>
              <a:rPr lang="fr-FR" sz="2400" smtClean="0">
                <a:solidFill>
                  <a:srgbClr val="008000"/>
                </a:solidFill>
              </a:rPr>
              <a:t> Tools</a:t>
            </a:r>
            <a:endParaRPr lang="fr-FR" sz="2400" dirty="0" smtClean="0">
              <a:solidFill>
                <a:srgbClr val="008000"/>
              </a:solidFill>
            </a:endParaRPr>
          </a:p>
          <a:p>
            <a:endParaRPr lang="fr-FR" sz="2400" dirty="0" smtClean="0">
              <a:solidFill>
                <a:srgbClr val="008000"/>
              </a:solidFill>
            </a:endParaRPr>
          </a:p>
          <a:p>
            <a:r>
              <a:rPr lang="fr-FR" sz="2400" dirty="0" smtClean="0">
                <a:solidFill>
                  <a:srgbClr val="008000"/>
                </a:solidFill>
              </a:rPr>
              <a:t>Access to </a:t>
            </a:r>
            <a:r>
              <a:rPr lang="fr-FR" sz="2400" dirty="0" err="1" smtClean="0">
                <a:solidFill>
                  <a:srgbClr val="008000"/>
                </a:solidFill>
              </a:rPr>
              <a:t>Citizenship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668344" y="2852936"/>
            <a:ext cx="1018456" cy="32732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7A352-700A-4ECD-B0C6-440CF2B4B97E}" type="datetime1">
              <a:rPr lang="it-IT" smtClean="0"/>
              <a:t>18/07/13</a:t>
            </a:fld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67AA2-2322-4A0D-8764-9C1E060557E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60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 dirty="0" smtClean="0">
                <a:solidFill>
                  <a:srgbClr val="000090"/>
                </a:solidFill>
              </a:rPr>
              <a:t>CONCLUSION</a:t>
            </a:r>
            <a:endParaRPr lang="fr-FR" sz="24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8000"/>
                </a:solidFill>
              </a:rPr>
              <a:t>On the </a:t>
            </a:r>
            <a:r>
              <a:rPr lang="fr-FR" b="1" dirty="0" err="1" smtClean="0">
                <a:solidFill>
                  <a:srgbClr val="008000"/>
                </a:solidFill>
              </a:rPr>
              <a:t>Development</a:t>
            </a:r>
            <a:r>
              <a:rPr lang="fr-FR" b="1" dirty="0" smtClean="0">
                <a:solidFill>
                  <a:srgbClr val="008000"/>
                </a:solidFill>
              </a:rPr>
              <a:t> of </a:t>
            </a:r>
            <a:r>
              <a:rPr lang="fr-FR" b="1" dirty="0" smtClean="0">
                <a:solidFill>
                  <a:srgbClr val="008000"/>
                </a:solidFill>
              </a:rPr>
              <a:t>Frames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8000"/>
                </a:solidFill>
              </a:rPr>
              <a:t>-</a:t>
            </a:r>
            <a:r>
              <a:rPr lang="fr-FR" sz="2400" dirty="0" err="1" smtClean="0">
                <a:solidFill>
                  <a:srgbClr val="008000"/>
                </a:solidFill>
              </a:rPr>
              <a:t>Indicator</a:t>
            </a:r>
            <a:r>
              <a:rPr lang="fr-FR" sz="2400" dirty="0" smtClean="0">
                <a:solidFill>
                  <a:srgbClr val="008000"/>
                </a:solidFill>
              </a:rPr>
              <a:t> of a </a:t>
            </a:r>
            <a:r>
              <a:rPr lang="fr-FR" sz="2400" dirty="0" err="1" smtClean="0">
                <a:solidFill>
                  <a:srgbClr val="008000"/>
                </a:solidFill>
              </a:rPr>
              <a:t>growing</a:t>
            </a:r>
            <a:r>
              <a:rPr lang="fr-FR" sz="2400" dirty="0" smtClean="0">
                <a:solidFill>
                  <a:srgbClr val="008000"/>
                </a:solidFill>
              </a:rPr>
              <a:t> and </a:t>
            </a:r>
            <a:r>
              <a:rPr lang="fr-FR" sz="2400" dirty="0" err="1" smtClean="0">
                <a:solidFill>
                  <a:srgbClr val="008000"/>
                </a:solidFill>
              </a:rPr>
              <a:t>promising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</a:rPr>
              <a:t>involvement</a:t>
            </a:r>
            <a:r>
              <a:rPr lang="fr-FR" sz="2400" dirty="0" smtClean="0">
                <a:solidFill>
                  <a:srgbClr val="008000"/>
                </a:solidFill>
              </a:rPr>
              <a:t>,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8000"/>
                </a:solidFill>
              </a:rPr>
              <a:t>-</a:t>
            </a:r>
            <a:r>
              <a:rPr lang="fr-FR" sz="2400" dirty="0" err="1" smtClean="0">
                <a:solidFill>
                  <a:srgbClr val="008000"/>
                </a:solidFill>
              </a:rPr>
              <a:t>Result</a:t>
            </a:r>
            <a:r>
              <a:rPr lang="fr-FR" sz="2400" dirty="0" smtClean="0">
                <a:solidFill>
                  <a:srgbClr val="008000"/>
                </a:solidFill>
              </a:rPr>
              <a:t> of UNHCR and </a:t>
            </a:r>
            <a:r>
              <a:rPr lang="fr-FR" sz="2400" dirty="0" err="1" smtClean="0">
                <a:solidFill>
                  <a:srgbClr val="008000"/>
                </a:solidFill>
              </a:rPr>
              <a:t>NGOs</a:t>
            </a:r>
            <a:r>
              <a:rPr lang="fr-FR" sz="2400" dirty="0" smtClean="0">
                <a:solidFill>
                  <a:srgbClr val="008000"/>
                </a:solidFill>
              </a:rPr>
              <a:t>’ </a:t>
            </a:r>
            <a:r>
              <a:rPr lang="fr-FR" sz="2400" dirty="0" err="1" smtClean="0">
                <a:solidFill>
                  <a:srgbClr val="008000"/>
                </a:solidFill>
              </a:rPr>
              <a:t>advocacy</a:t>
            </a:r>
            <a:r>
              <a:rPr lang="fr-FR" sz="2400" dirty="0" smtClean="0">
                <a:solidFill>
                  <a:srgbClr val="008000"/>
                </a:solidFill>
              </a:rPr>
              <a:t> efforts,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8000"/>
                </a:solidFill>
              </a:rPr>
              <a:t>-</a:t>
            </a:r>
            <a:r>
              <a:rPr lang="fr-FR" sz="2400" dirty="0" err="1" smtClean="0">
                <a:solidFill>
                  <a:srgbClr val="008000"/>
                </a:solidFill>
              </a:rPr>
              <a:t>Forstered</a:t>
            </a:r>
            <a:r>
              <a:rPr lang="fr-FR" sz="2400" dirty="0" smtClean="0">
                <a:solidFill>
                  <a:srgbClr val="008000"/>
                </a:solidFill>
              </a:rPr>
              <a:t> by the EU.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00FF"/>
                </a:solidFill>
              </a:rPr>
              <a:t>On the </a:t>
            </a:r>
            <a:r>
              <a:rPr lang="fr-FR" b="1" dirty="0" err="1" smtClean="0">
                <a:solidFill>
                  <a:srgbClr val="0000FF"/>
                </a:solidFill>
              </a:rPr>
              <a:t>Role</a:t>
            </a:r>
            <a:r>
              <a:rPr lang="fr-FR" b="1" dirty="0" smtClean="0">
                <a:solidFill>
                  <a:srgbClr val="0000FF"/>
                </a:solidFill>
              </a:rPr>
              <a:t> of the </a:t>
            </a:r>
            <a:r>
              <a:rPr lang="fr-FR" b="1" dirty="0" smtClean="0">
                <a:solidFill>
                  <a:srgbClr val="0000FF"/>
                </a:solidFill>
              </a:rPr>
              <a:t>JEURP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-Financial </a:t>
            </a:r>
            <a:r>
              <a:rPr lang="fr-FR" sz="2400" dirty="0" err="1">
                <a:solidFill>
                  <a:srgbClr val="0000FF"/>
                </a:solidFill>
              </a:rPr>
              <a:t>I</a:t>
            </a:r>
            <a:r>
              <a:rPr lang="fr-FR" sz="2400" dirty="0" err="1" smtClean="0">
                <a:solidFill>
                  <a:srgbClr val="0000FF"/>
                </a:solidFill>
              </a:rPr>
              <a:t>ncentive</a:t>
            </a:r>
            <a:r>
              <a:rPr lang="fr-FR" sz="2400" dirty="0" smtClean="0">
                <a:solidFill>
                  <a:srgbClr val="0000FF"/>
                </a:solidFill>
              </a:rPr>
              <a:t>,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-</a:t>
            </a:r>
            <a:r>
              <a:rPr lang="fr-FR" sz="2400" dirty="0" err="1" smtClean="0">
                <a:solidFill>
                  <a:srgbClr val="0000FF"/>
                </a:solidFill>
              </a:rPr>
              <a:t>Formal</a:t>
            </a:r>
            <a:r>
              <a:rPr lang="fr-FR" sz="2400" dirty="0" smtClean="0">
                <a:solidFill>
                  <a:srgbClr val="0000FF"/>
                </a:solidFill>
              </a:rPr>
              <a:t> Frame </a:t>
            </a:r>
            <a:r>
              <a:rPr lang="fr-FR" sz="2400" dirty="0" err="1" smtClean="0">
                <a:solidFill>
                  <a:srgbClr val="0000FF"/>
                </a:solidFill>
              </a:rPr>
              <a:t>at</a:t>
            </a:r>
            <a:r>
              <a:rPr lang="fr-FR" sz="2400" dirty="0" smtClean="0">
                <a:solidFill>
                  <a:srgbClr val="0000FF"/>
                </a:solidFill>
              </a:rPr>
              <a:t> EU </a:t>
            </a:r>
            <a:r>
              <a:rPr lang="fr-FR" sz="2400" dirty="0" err="1" smtClean="0">
                <a:solidFill>
                  <a:srgbClr val="0000FF"/>
                </a:solidFill>
              </a:rPr>
              <a:t>level</a:t>
            </a:r>
            <a:r>
              <a:rPr lang="fr-FR" sz="2400" dirty="0" smtClean="0">
                <a:solidFill>
                  <a:srgbClr val="0000FF"/>
                </a:solidFill>
              </a:rPr>
              <a:t>,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-Regular Consultation </a:t>
            </a:r>
            <a:r>
              <a:rPr lang="fr-FR" sz="2400" dirty="0" err="1" smtClean="0">
                <a:solidFill>
                  <a:srgbClr val="0000FF"/>
                </a:solidFill>
              </a:rPr>
              <a:t>between</a:t>
            </a:r>
            <a:r>
              <a:rPr lang="fr-FR" sz="2400" dirty="0" smtClean="0">
                <a:solidFill>
                  <a:srgbClr val="0000FF"/>
                </a:solidFill>
              </a:rPr>
              <a:t> MS and Institutions to </a:t>
            </a:r>
            <a:r>
              <a:rPr lang="fr-FR" sz="2400" dirty="0" err="1" smtClean="0">
                <a:solidFill>
                  <a:srgbClr val="0000FF"/>
                </a:solidFill>
              </a:rPr>
              <a:t>define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priorities</a:t>
            </a:r>
            <a:r>
              <a:rPr lang="fr-FR" sz="2400" dirty="0" smtClean="0">
                <a:solidFill>
                  <a:srgbClr val="0000FF"/>
                </a:solidFill>
              </a:rPr>
              <a:t>,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-</a:t>
            </a:r>
            <a:r>
              <a:rPr lang="fr-FR" sz="2400" dirty="0" err="1" smtClean="0">
                <a:solidFill>
                  <a:srgbClr val="0000FF"/>
                </a:solidFill>
              </a:rPr>
              <a:t>Sustainability</a:t>
            </a:r>
            <a:r>
              <a:rPr lang="fr-FR" sz="2400" dirty="0" smtClean="0">
                <a:solidFill>
                  <a:srgbClr val="0000FF"/>
                </a:solidFill>
              </a:rPr>
              <a:t>.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7A352-700A-4ECD-B0C6-440CF2B4B97E}" type="datetime1">
              <a:rPr lang="it-IT" smtClean="0"/>
              <a:t>18/07/13</a:t>
            </a:fld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MPC - www.migrationpolicycentre.eu</a:t>
            </a:r>
            <a:endParaRPr lang="it-IT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67AA2-2322-4A0D-8764-9C1E060557E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5180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4266</TotalTime>
  <Words>272</Words>
  <Application>Microsoft Macintosh PowerPoint</Application>
  <PresentationFormat>Présentation à l'écran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Presentation1</vt:lpstr>
      <vt:lpstr>1_Custom Design</vt:lpstr>
      <vt:lpstr>KNOW RESET Final Conference Refugee Resettlement in the EU:  Towards a Concerted and Sustainable Commitment 10 July 2013, Brussels</vt:lpstr>
      <vt:lpstr>THE DEVELOPMENT OF COMMON STANDARDS</vt:lpstr>
      <vt:lpstr>To which Extent do Member States share these Standards?</vt:lpstr>
      <vt:lpstr>Diversity in Selection Criteria  </vt:lpstr>
      <vt:lpstr>Diversity in Selection Procedures</vt:lpstr>
      <vt:lpstr>Diversity in Status and Rights Granted</vt:lpstr>
      <vt:lpstr>CONCLUSION</vt:lpstr>
    </vt:vector>
  </TitlesOfParts>
  <Company>EUI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Perrin Délphine</cp:lastModifiedBy>
  <cp:revision>58</cp:revision>
  <cp:lastPrinted>2013-07-08T08:10:25Z</cp:lastPrinted>
  <dcterms:created xsi:type="dcterms:W3CDTF">2012-11-28T14:19:22Z</dcterms:created>
  <dcterms:modified xsi:type="dcterms:W3CDTF">2013-07-18T18:01:22Z</dcterms:modified>
</cp:coreProperties>
</file>